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1"/>
  </p:notesMasterIdLst>
  <p:sldIdLst>
    <p:sldId id="256" r:id="rId2"/>
    <p:sldId id="263" r:id="rId3"/>
    <p:sldId id="264" r:id="rId4"/>
    <p:sldId id="265" r:id="rId5"/>
    <p:sldId id="266" r:id="rId6"/>
    <p:sldId id="272" r:id="rId7"/>
    <p:sldId id="267" r:id="rId8"/>
    <p:sldId id="269" r:id="rId9"/>
    <p:sldId id="268" r:id="rId10"/>
    <p:sldId id="279" r:id="rId11"/>
    <p:sldId id="280" r:id="rId12"/>
    <p:sldId id="283" r:id="rId13"/>
    <p:sldId id="284" r:id="rId14"/>
    <p:sldId id="285" r:id="rId15"/>
    <p:sldId id="286" r:id="rId16"/>
    <p:sldId id="287" r:id="rId17"/>
    <p:sldId id="288" r:id="rId18"/>
    <p:sldId id="277" r:id="rId19"/>
    <p:sldId id="281" r:id="rId20"/>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950">
          <p15:clr>
            <a:srgbClr val="A4A3A4"/>
          </p15:clr>
        </p15:guide>
        <p15:guide id="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106" d="100"/>
          <a:sy n="106" d="100"/>
        </p:scale>
        <p:origin x="1686" y="96"/>
      </p:cViewPr>
      <p:guideLst>
        <p:guide orient="horz" pos="4319"/>
        <p:guide pos="2950"/>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97E9F8F8-B789-B149-A92B-87C586A2D015}" type="datetimeFigureOut">
              <a:rPr lang="en-US" smtClean="0"/>
              <a:t>10/11/2019</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1274A7B-009C-8A4A-BF0C-389408AFE11D}" type="slidenum">
              <a:rPr lang="en-US" smtClean="0"/>
              <a:t>‹#›</a:t>
            </a:fld>
            <a:endParaRPr lang="en-US"/>
          </a:p>
        </p:txBody>
      </p:sp>
    </p:spTree>
    <p:extLst>
      <p:ext uri="{BB962C8B-B14F-4D97-AF65-F5344CB8AC3E}">
        <p14:creationId xmlns:p14="http://schemas.microsoft.com/office/powerpoint/2010/main" val="16204153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Golf is a local and logical destination for water management, and so much more</a:t>
            </a:r>
            <a:endParaRPr lang="en-US" dirty="0"/>
          </a:p>
        </p:txBody>
      </p:sp>
      <p:sp>
        <p:nvSpPr>
          <p:cNvPr id="4" name="Slide Number Placeholder 3"/>
          <p:cNvSpPr>
            <a:spLocks noGrp="1"/>
          </p:cNvSpPr>
          <p:nvPr>
            <p:ph type="sldNum" sz="quarter" idx="10"/>
          </p:nvPr>
        </p:nvSpPr>
        <p:spPr/>
        <p:txBody>
          <a:bodyPr/>
          <a:lstStyle/>
          <a:p>
            <a:fld id="{21274A7B-009C-8A4A-BF0C-389408AFE11D}" type="slidenum">
              <a:rPr lang="en-US" smtClean="0"/>
              <a:t>3</a:t>
            </a:fld>
            <a:endParaRPr lang="en-US"/>
          </a:p>
        </p:txBody>
      </p:sp>
    </p:spTree>
    <p:extLst>
      <p:ext uri="{BB962C8B-B14F-4D97-AF65-F5344CB8AC3E}">
        <p14:creationId xmlns:p14="http://schemas.microsoft.com/office/powerpoint/2010/main" val="708951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Golf is a ready and willing “good neighbor” when it comes to water management</a:t>
            </a:r>
            <a:endParaRPr lang="en-US" dirty="0"/>
          </a:p>
        </p:txBody>
      </p:sp>
      <p:sp>
        <p:nvSpPr>
          <p:cNvPr id="4" name="Slide Number Placeholder 3"/>
          <p:cNvSpPr>
            <a:spLocks noGrp="1"/>
          </p:cNvSpPr>
          <p:nvPr>
            <p:ph type="sldNum" sz="quarter" idx="10"/>
          </p:nvPr>
        </p:nvSpPr>
        <p:spPr/>
        <p:txBody>
          <a:bodyPr/>
          <a:lstStyle/>
          <a:p>
            <a:fld id="{21274A7B-009C-8A4A-BF0C-389408AFE11D}" type="slidenum">
              <a:rPr lang="en-US" smtClean="0"/>
              <a:t>4</a:t>
            </a:fld>
            <a:endParaRPr lang="en-US"/>
          </a:p>
        </p:txBody>
      </p:sp>
    </p:spTree>
    <p:extLst>
      <p:ext uri="{BB962C8B-B14F-4D97-AF65-F5344CB8AC3E}">
        <p14:creationId xmlns:p14="http://schemas.microsoft.com/office/powerpoint/2010/main" val="286315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Golf is a willing partner taking on these disruptive projects in an effort to support environmental stewardship</a:t>
            </a:r>
            <a:endParaRPr lang="en-US" dirty="0"/>
          </a:p>
        </p:txBody>
      </p:sp>
      <p:sp>
        <p:nvSpPr>
          <p:cNvPr id="4" name="Slide Number Placeholder 3"/>
          <p:cNvSpPr>
            <a:spLocks noGrp="1"/>
          </p:cNvSpPr>
          <p:nvPr>
            <p:ph type="sldNum" sz="quarter" idx="10"/>
          </p:nvPr>
        </p:nvSpPr>
        <p:spPr/>
        <p:txBody>
          <a:bodyPr/>
          <a:lstStyle/>
          <a:p>
            <a:fld id="{21274A7B-009C-8A4A-BF0C-389408AFE11D}" type="slidenum">
              <a:rPr lang="en-US" smtClean="0"/>
              <a:t>9</a:t>
            </a:fld>
            <a:endParaRPr lang="en-US"/>
          </a:p>
        </p:txBody>
      </p:sp>
    </p:spTree>
    <p:extLst>
      <p:ext uri="{BB962C8B-B14F-4D97-AF65-F5344CB8AC3E}">
        <p14:creationId xmlns:p14="http://schemas.microsoft.com/office/powerpoint/2010/main" val="2233494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Golf has upped its “environmental stewardship game” in recent year</a:t>
            </a:r>
            <a:endParaRPr lang="en-US" dirty="0"/>
          </a:p>
        </p:txBody>
      </p:sp>
      <p:sp>
        <p:nvSpPr>
          <p:cNvPr id="4" name="Slide Number Placeholder 3"/>
          <p:cNvSpPr>
            <a:spLocks noGrp="1"/>
          </p:cNvSpPr>
          <p:nvPr>
            <p:ph type="sldNum" sz="quarter" idx="10"/>
          </p:nvPr>
        </p:nvSpPr>
        <p:spPr/>
        <p:txBody>
          <a:bodyPr/>
          <a:lstStyle/>
          <a:p>
            <a:fld id="{21274A7B-009C-8A4A-BF0C-389408AFE11D}" type="slidenum">
              <a:rPr lang="en-US" smtClean="0"/>
              <a:t>10</a:t>
            </a:fld>
            <a:endParaRPr lang="en-US"/>
          </a:p>
        </p:txBody>
      </p:sp>
    </p:spTree>
    <p:extLst>
      <p:ext uri="{BB962C8B-B14F-4D97-AF65-F5344CB8AC3E}">
        <p14:creationId xmlns:p14="http://schemas.microsoft.com/office/powerpoint/2010/main" val="85503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79FEA-2B0E-4BEA-A10B-652B136F10D3}" type="slidenum">
              <a:rPr lang="en-US" smtClean="0"/>
              <a:t>12</a:t>
            </a:fld>
            <a:endParaRPr lang="en-US"/>
          </a:p>
        </p:txBody>
      </p:sp>
    </p:spTree>
    <p:extLst>
      <p:ext uri="{BB962C8B-B14F-4D97-AF65-F5344CB8AC3E}">
        <p14:creationId xmlns:p14="http://schemas.microsoft.com/office/powerpoint/2010/main" val="2548565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479FEA-2B0E-4BEA-A10B-652B136F10D3}" type="slidenum">
              <a:rPr lang="en-US" smtClean="0"/>
              <a:t>14</a:t>
            </a:fld>
            <a:endParaRPr lang="en-US"/>
          </a:p>
        </p:txBody>
      </p:sp>
    </p:spTree>
    <p:extLst>
      <p:ext uri="{BB962C8B-B14F-4D97-AF65-F5344CB8AC3E}">
        <p14:creationId xmlns:p14="http://schemas.microsoft.com/office/powerpoint/2010/main" val="254095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0F4D89C-36C5-4158-81E8-D5CF1B7294A8}" type="datetimeFigureOut">
              <a:rPr lang="en-US" smtClean="0">
                <a:solidFill>
                  <a:prstClr val="black">
                    <a:tint val="75000"/>
                  </a:prstClr>
                </a:solidFill>
                <a:latin typeface="Calibri"/>
              </a:rPr>
              <a:pPr/>
              <a:t>10/11/2019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658E12-367F-49C1-9F31-7CE884EAA7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5249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4D89C-36C5-4158-81E8-D5CF1B7294A8}" type="datetimeFigureOut">
              <a:rPr lang="en-US" smtClean="0">
                <a:solidFill>
                  <a:prstClr val="black">
                    <a:tint val="75000"/>
                  </a:prstClr>
                </a:solidFill>
                <a:latin typeface="Calibri"/>
              </a:rPr>
              <a:pPr/>
              <a:t>10/11/2019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658E12-367F-49C1-9F31-7CE884EAA7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788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4D89C-36C5-4158-81E8-D5CF1B7294A8}" type="datetimeFigureOut">
              <a:rPr lang="en-US" smtClean="0">
                <a:solidFill>
                  <a:prstClr val="black">
                    <a:tint val="75000"/>
                  </a:prstClr>
                </a:solidFill>
                <a:latin typeface="Calibri"/>
              </a:rPr>
              <a:pPr/>
              <a:t>10/11/2019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658E12-367F-49C1-9F31-7CE884EAA7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910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0F4D89C-36C5-4158-81E8-D5CF1B7294A8}" type="datetimeFigureOut">
              <a:rPr lang="en-US" smtClean="0">
                <a:solidFill>
                  <a:prstClr val="black">
                    <a:tint val="75000"/>
                  </a:prstClr>
                </a:solidFill>
                <a:latin typeface="Calibri"/>
              </a:rPr>
              <a:pPr/>
              <a:t>10/11/2019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658E12-367F-49C1-9F31-7CE884EAA7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0164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F4D89C-36C5-4158-81E8-D5CF1B7294A8}" type="datetimeFigureOut">
              <a:rPr lang="en-US" smtClean="0">
                <a:solidFill>
                  <a:prstClr val="black">
                    <a:tint val="75000"/>
                  </a:prstClr>
                </a:solidFill>
                <a:latin typeface="Calibri"/>
              </a:rPr>
              <a:pPr/>
              <a:t>10/11/2019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79658E12-367F-49C1-9F31-7CE884EAA7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576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0F4D89C-36C5-4158-81E8-D5CF1B7294A8}" type="datetimeFigureOut">
              <a:rPr lang="en-US" smtClean="0">
                <a:solidFill>
                  <a:prstClr val="black">
                    <a:tint val="75000"/>
                  </a:prstClr>
                </a:solidFill>
                <a:latin typeface="Calibri"/>
              </a:rPr>
              <a:pPr/>
              <a:t>10/11/2019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658E12-367F-49C1-9F31-7CE884EAA7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00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0F4D89C-36C5-4158-81E8-D5CF1B7294A8}" type="datetimeFigureOut">
              <a:rPr lang="en-US" smtClean="0">
                <a:solidFill>
                  <a:prstClr val="black">
                    <a:tint val="75000"/>
                  </a:prstClr>
                </a:solidFill>
                <a:latin typeface="Calibri"/>
              </a:rPr>
              <a:pPr/>
              <a:t>10/11/2019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79658E12-367F-49C1-9F31-7CE884EAA7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38790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0F4D89C-36C5-4158-81E8-D5CF1B7294A8}" type="datetimeFigureOut">
              <a:rPr lang="en-US" smtClean="0">
                <a:solidFill>
                  <a:prstClr val="black">
                    <a:tint val="75000"/>
                  </a:prstClr>
                </a:solidFill>
                <a:latin typeface="Calibri"/>
              </a:rPr>
              <a:pPr/>
              <a:t>10/11/2019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79658E12-367F-49C1-9F31-7CE884EAA7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4308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F4D89C-36C5-4158-81E8-D5CF1B7294A8}" type="datetimeFigureOut">
              <a:rPr lang="en-US" smtClean="0">
                <a:solidFill>
                  <a:prstClr val="black">
                    <a:tint val="75000"/>
                  </a:prstClr>
                </a:solidFill>
                <a:latin typeface="Calibri"/>
              </a:rPr>
              <a:pPr/>
              <a:t>10/11/2019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79658E12-367F-49C1-9F31-7CE884EAA7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284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F4D89C-36C5-4158-81E8-D5CF1B7294A8}" type="datetimeFigureOut">
              <a:rPr lang="en-US" smtClean="0">
                <a:solidFill>
                  <a:prstClr val="black">
                    <a:tint val="75000"/>
                  </a:prstClr>
                </a:solidFill>
                <a:latin typeface="Calibri"/>
              </a:rPr>
              <a:pPr/>
              <a:t>10/11/2019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658E12-367F-49C1-9F31-7CE884EAA7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19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0F4D89C-36C5-4158-81E8-D5CF1B7294A8}" type="datetimeFigureOut">
              <a:rPr lang="en-US" smtClean="0">
                <a:solidFill>
                  <a:prstClr val="black">
                    <a:tint val="75000"/>
                  </a:prstClr>
                </a:solidFill>
                <a:latin typeface="Calibri"/>
              </a:rPr>
              <a:pPr/>
              <a:t>10/11/2019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79658E12-367F-49C1-9F31-7CE884EAA7C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82197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0F4D89C-36C5-4158-81E8-D5CF1B7294A8}" type="datetimeFigureOut">
              <a:rPr lang="en-US" smtClean="0">
                <a:solidFill>
                  <a:prstClr val="black">
                    <a:tint val="75000"/>
                  </a:prstClr>
                </a:solidFill>
                <a:latin typeface="Calibri"/>
              </a:rPr>
              <a:pPr defTabSz="914400"/>
              <a:t>10/11/2019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9658E12-367F-49C1-9F31-7CE884EAA7CA}"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9154304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8592"/>
            <a:ext cx="7772400" cy="1780108"/>
          </a:xfrm>
        </p:spPr>
        <p:txBody>
          <a:bodyPr>
            <a:noAutofit/>
          </a:bodyPr>
          <a:lstStyle/>
          <a:p>
            <a:r>
              <a:rPr lang="en-US" sz="4800" b="1" dirty="0" smtClean="0">
                <a:solidFill>
                  <a:schemeClr val="tx1"/>
                </a:solidFill>
                <a:latin typeface="+mn-lt"/>
              </a:rPr>
              <a:t>The Minnesota Golf Course</a:t>
            </a:r>
            <a:r>
              <a:rPr lang="en-US" sz="4800" b="1" dirty="0" smtClean="0">
                <a:solidFill>
                  <a:schemeClr val="tx1"/>
                </a:solidFill>
              </a:rPr>
              <a:t/>
            </a:r>
            <a:br>
              <a:rPr lang="en-US" sz="4800" b="1" dirty="0" smtClean="0">
                <a:solidFill>
                  <a:schemeClr val="tx1"/>
                </a:solidFill>
              </a:rPr>
            </a:br>
            <a:r>
              <a:rPr lang="en-US" sz="4000" b="1" dirty="0" smtClean="0">
                <a:solidFill>
                  <a:schemeClr val="tx1"/>
                </a:solidFill>
              </a:rPr>
              <a:t/>
            </a:r>
            <a:br>
              <a:rPr lang="en-US" sz="4000" b="1" dirty="0" smtClean="0">
                <a:solidFill>
                  <a:schemeClr val="tx1"/>
                </a:solidFill>
              </a:rPr>
            </a:br>
            <a:r>
              <a:rPr lang="en-US" sz="4800" b="1" dirty="0" smtClean="0">
                <a:solidFill>
                  <a:schemeClr val="tx1"/>
                </a:solidFill>
              </a:rPr>
              <a:t>“A community's largest rain garden”</a:t>
            </a:r>
            <a:endParaRPr lang="en-US" sz="4800" b="1" dirty="0">
              <a:solidFill>
                <a:schemeClr val="tx1"/>
              </a:solidFill>
            </a:endParaRPr>
          </a:p>
        </p:txBody>
      </p:sp>
      <p:sp>
        <p:nvSpPr>
          <p:cNvPr id="3" name="Subtitle 2"/>
          <p:cNvSpPr>
            <a:spLocks noGrp="1"/>
          </p:cNvSpPr>
          <p:nvPr>
            <p:ph type="subTitle" idx="1"/>
          </p:nvPr>
        </p:nvSpPr>
        <p:spPr>
          <a:xfrm>
            <a:off x="873125" y="3762375"/>
            <a:ext cx="6899275" cy="2952749"/>
          </a:xfrm>
        </p:spPr>
        <p:txBody>
          <a:bodyPr>
            <a:noAutofit/>
          </a:bodyPr>
          <a:lstStyle/>
          <a:p>
            <a:r>
              <a:rPr lang="en-US" sz="2000" b="1" dirty="0" smtClean="0">
                <a:solidFill>
                  <a:srgbClr val="000000"/>
                </a:solidFill>
              </a:rPr>
              <a:t>Presented by </a:t>
            </a:r>
          </a:p>
          <a:p>
            <a:r>
              <a:rPr lang="en-US" sz="2000" b="1" dirty="0" smtClean="0">
                <a:solidFill>
                  <a:srgbClr val="000000"/>
                </a:solidFill>
              </a:rPr>
              <a:t>Jack </a:t>
            </a:r>
            <a:r>
              <a:rPr lang="en-US" sz="2000" b="1" dirty="0" err="1" smtClean="0">
                <a:solidFill>
                  <a:srgbClr val="000000"/>
                </a:solidFill>
              </a:rPr>
              <a:t>MacKenzie</a:t>
            </a:r>
            <a:r>
              <a:rPr lang="en-US" sz="2000" b="1" dirty="0" smtClean="0">
                <a:solidFill>
                  <a:srgbClr val="000000"/>
                </a:solidFill>
              </a:rPr>
              <a:t>, CGCS - Executive Director  </a:t>
            </a:r>
          </a:p>
          <a:p>
            <a:r>
              <a:rPr lang="en-US" sz="2000" b="1" dirty="0" smtClean="0">
                <a:solidFill>
                  <a:srgbClr val="000000"/>
                </a:solidFill>
              </a:rPr>
              <a:t>Minnesota Golf Course Superintendents Association </a:t>
            </a:r>
          </a:p>
          <a:p>
            <a:r>
              <a:rPr lang="en-US" sz="2000" b="1" dirty="0">
                <a:solidFill>
                  <a:srgbClr val="000000"/>
                </a:solidFill>
              </a:rPr>
              <a:t>a</a:t>
            </a:r>
            <a:r>
              <a:rPr lang="en-US" sz="2000" b="1" dirty="0" smtClean="0">
                <a:solidFill>
                  <a:srgbClr val="000000"/>
                </a:solidFill>
              </a:rPr>
              <a:t>nd</a:t>
            </a:r>
          </a:p>
          <a:p>
            <a:r>
              <a:rPr lang="en-US" sz="2000" b="1" dirty="0" smtClean="0">
                <a:solidFill>
                  <a:srgbClr val="000000"/>
                </a:solidFill>
              </a:rPr>
              <a:t> Chase Straw, Ph.D.  - Postdoctoral Research Associate</a:t>
            </a:r>
          </a:p>
          <a:p>
            <a:r>
              <a:rPr lang="en-US" sz="2000" b="1" dirty="0" smtClean="0">
                <a:solidFill>
                  <a:srgbClr val="000000"/>
                </a:solidFill>
              </a:rPr>
              <a:t>Department of Horticultural Science</a:t>
            </a:r>
          </a:p>
          <a:p>
            <a:r>
              <a:rPr lang="en-US" sz="2000" b="1" dirty="0" smtClean="0">
                <a:solidFill>
                  <a:srgbClr val="000000"/>
                </a:solidFill>
              </a:rPr>
              <a:t>University of Minnesota</a:t>
            </a:r>
            <a:endParaRPr lang="en-US" sz="2000" b="1" dirty="0">
              <a:solidFill>
                <a:srgbClr val="000000"/>
              </a:solidFill>
            </a:endParaRPr>
          </a:p>
        </p:txBody>
      </p:sp>
    </p:spTree>
    <p:extLst>
      <p:ext uri="{BB962C8B-B14F-4D97-AF65-F5344CB8AC3E}">
        <p14:creationId xmlns:p14="http://schemas.microsoft.com/office/powerpoint/2010/main" val="681224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746068"/>
            <a:ext cx="8229600" cy="676332"/>
          </a:xfrm>
        </p:spPr>
        <p:txBody>
          <a:bodyPr>
            <a:noAutofit/>
          </a:bodyPr>
          <a:lstStyle/>
          <a:p>
            <a:r>
              <a:rPr lang="en-US" sz="3600" b="1" dirty="0" smtClean="0">
                <a:solidFill>
                  <a:srgbClr val="000000"/>
                </a:solidFill>
              </a:rPr>
              <a:t/>
            </a:r>
            <a:br>
              <a:rPr lang="en-US" sz="3600" b="1" dirty="0" smtClean="0">
                <a:solidFill>
                  <a:srgbClr val="000000"/>
                </a:solidFill>
              </a:rPr>
            </a:br>
            <a:r>
              <a:rPr lang="en-US" sz="3600" b="1" dirty="0" smtClean="0">
                <a:solidFill>
                  <a:srgbClr val="000000"/>
                </a:solidFill>
              </a:rPr>
              <a:t/>
            </a:r>
            <a:br>
              <a:rPr lang="en-US" sz="3600" b="1" dirty="0" smtClean="0">
                <a:solidFill>
                  <a:srgbClr val="000000"/>
                </a:solidFill>
              </a:rPr>
            </a:br>
            <a:r>
              <a:rPr lang="en-US" sz="3600" b="1" dirty="0">
                <a:solidFill>
                  <a:srgbClr val="000000"/>
                </a:solidFill>
              </a:rPr>
              <a:t/>
            </a:r>
            <a:br>
              <a:rPr lang="en-US" sz="3600" b="1" dirty="0">
                <a:solidFill>
                  <a:srgbClr val="000000"/>
                </a:solidFill>
              </a:rPr>
            </a:br>
            <a:r>
              <a:rPr lang="en-US" sz="3600" b="1" dirty="0" smtClean="0">
                <a:solidFill>
                  <a:srgbClr val="000000"/>
                </a:solidFill>
                <a:latin typeface="+mn-lt"/>
              </a:rPr>
              <a:t>With the support of the Board of Soil and Water Resources, Department of Natural Resources, Department of Agriculture, and University of Minnesota, golf has developed:  </a:t>
            </a:r>
            <a:endParaRPr lang="en-US" sz="3600" b="1" dirty="0">
              <a:solidFill>
                <a:srgbClr val="000000"/>
              </a:solidFill>
              <a:latin typeface="+mn-lt"/>
            </a:endParaRPr>
          </a:p>
        </p:txBody>
      </p:sp>
      <p:sp>
        <p:nvSpPr>
          <p:cNvPr id="2" name="Content Placeholder 1"/>
          <p:cNvSpPr>
            <a:spLocks noGrp="1"/>
          </p:cNvSpPr>
          <p:nvPr>
            <p:ph idx="1"/>
          </p:nvPr>
        </p:nvSpPr>
        <p:spPr>
          <a:xfrm>
            <a:off x="457201" y="3394363"/>
            <a:ext cx="8361484" cy="2731799"/>
          </a:xfrm>
        </p:spPr>
        <p:txBody>
          <a:bodyPr>
            <a:normAutofit fontScale="92500" lnSpcReduction="20000"/>
          </a:bodyPr>
          <a:lstStyle/>
          <a:p>
            <a:r>
              <a:rPr lang="en-US" b="1" dirty="0" smtClean="0">
                <a:solidFill>
                  <a:srgbClr val="000000"/>
                </a:solidFill>
              </a:rPr>
              <a:t>BMP’s for nitrogen and phosphorous fertilizer use on MN </a:t>
            </a:r>
            <a:r>
              <a:rPr lang="en-US" b="1" dirty="0" err="1">
                <a:solidFill>
                  <a:srgbClr val="000000"/>
                </a:solidFill>
              </a:rPr>
              <a:t>t</a:t>
            </a:r>
            <a:r>
              <a:rPr lang="en-US" b="1" dirty="0" err="1" smtClean="0">
                <a:solidFill>
                  <a:srgbClr val="000000"/>
                </a:solidFill>
              </a:rPr>
              <a:t>urfgrasses</a:t>
            </a:r>
            <a:endParaRPr lang="en-US" b="1" dirty="0" smtClean="0">
              <a:solidFill>
                <a:srgbClr val="000000"/>
              </a:solidFill>
            </a:endParaRPr>
          </a:p>
          <a:p>
            <a:r>
              <a:rPr lang="en-US" b="1" dirty="0" smtClean="0">
                <a:solidFill>
                  <a:srgbClr val="000000"/>
                </a:solidFill>
              </a:rPr>
              <a:t>BMP’s for pesticides used in </a:t>
            </a:r>
            <a:r>
              <a:rPr lang="en-US" b="1" dirty="0" err="1" smtClean="0">
                <a:solidFill>
                  <a:srgbClr val="000000"/>
                </a:solidFill>
              </a:rPr>
              <a:t>turfgrass</a:t>
            </a:r>
            <a:r>
              <a:rPr lang="en-US" b="1" dirty="0" smtClean="0">
                <a:solidFill>
                  <a:srgbClr val="000000"/>
                </a:solidFill>
              </a:rPr>
              <a:t> </a:t>
            </a:r>
            <a:r>
              <a:rPr lang="en-US" b="1" dirty="0">
                <a:solidFill>
                  <a:srgbClr val="000000"/>
                </a:solidFill>
              </a:rPr>
              <a:t>m</a:t>
            </a:r>
            <a:r>
              <a:rPr lang="en-US" b="1" dirty="0" smtClean="0">
                <a:solidFill>
                  <a:srgbClr val="000000"/>
                </a:solidFill>
              </a:rPr>
              <a:t>anagement</a:t>
            </a:r>
          </a:p>
          <a:p>
            <a:r>
              <a:rPr lang="en-US" b="1" dirty="0" smtClean="0">
                <a:solidFill>
                  <a:srgbClr val="000000"/>
                </a:solidFill>
              </a:rPr>
              <a:t>MN golf reference </a:t>
            </a:r>
            <a:r>
              <a:rPr lang="en-US" b="1" dirty="0">
                <a:solidFill>
                  <a:srgbClr val="000000"/>
                </a:solidFill>
              </a:rPr>
              <a:t>h</a:t>
            </a:r>
            <a:r>
              <a:rPr lang="en-US" b="1" dirty="0" smtClean="0">
                <a:solidFill>
                  <a:srgbClr val="000000"/>
                </a:solidFill>
              </a:rPr>
              <a:t>andbook of management practices</a:t>
            </a:r>
          </a:p>
          <a:p>
            <a:r>
              <a:rPr lang="en-US" b="1" dirty="0" smtClean="0">
                <a:solidFill>
                  <a:srgbClr val="000000"/>
                </a:solidFill>
              </a:rPr>
              <a:t>BMP’s for golf course water-use efficiency/conservation plans</a:t>
            </a:r>
          </a:p>
          <a:p>
            <a:pPr marL="0" indent="0">
              <a:buNone/>
            </a:pPr>
            <a:r>
              <a:rPr lang="en-US" b="1" dirty="0" smtClean="0">
                <a:solidFill>
                  <a:srgbClr val="000000"/>
                </a:solidFill>
              </a:rPr>
              <a:t> 	All available at </a:t>
            </a:r>
            <a:r>
              <a:rPr lang="en-US" b="1" dirty="0" err="1" smtClean="0">
                <a:solidFill>
                  <a:srgbClr val="000000"/>
                </a:solidFill>
              </a:rPr>
              <a:t>MGCSA.org</a:t>
            </a:r>
            <a:endParaRPr lang="en-US" b="1" dirty="0">
              <a:solidFill>
                <a:srgbClr val="000000"/>
              </a:solidFill>
            </a:endParaRPr>
          </a:p>
        </p:txBody>
      </p:sp>
    </p:spTree>
    <p:extLst>
      <p:ext uri="{BB962C8B-B14F-4D97-AF65-F5344CB8AC3E}">
        <p14:creationId xmlns:p14="http://schemas.microsoft.com/office/powerpoint/2010/main" val="3244870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800" b="1" dirty="0" smtClean="0">
                <a:solidFill>
                  <a:srgbClr val="000000"/>
                </a:solidFill>
                <a:latin typeface="+mn-lt"/>
              </a:rPr>
              <a:t>Investment in UMN Research</a:t>
            </a:r>
            <a:endParaRPr lang="en-US" sz="4800" b="1" dirty="0">
              <a:solidFill>
                <a:srgbClr val="000000"/>
              </a:solidFill>
              <a:latin typeface="+mn-lt"/>
            </a:endParaRPr>
          </a:p>
        </p:txBody>
      </p:sp>
      <p:pic>
        <p:nvPicPr>
          <p:cNvPr id="4" name="Picture 3" descr="Image of logo for U of M Turfgrass Science" title="Image of logo for U of M Turfgrass Sci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6607" y="1956776"/>
            <a:ext cx="4030785" cy="4030785"/>
          </a:xfrm>
          <a:prstGeom prst="rect">
            <a:avLst/>
          </a:prstGeom>
        </p:spPr>
      </p:pic>
    </p:spTree>
    <p:extLst>
      <p:ext uri="{BB962C8B-B14F-4D97-AF65-F5344CB8AC3E}">
        <p14:creationId xmlns:p14="http://schemas.microsoft.com/office/powerpoint/2010/main" val="141117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3660" y="1200314"/>
            <a:ext cx="8516679" cy="523220"/>
          </a:xfrm>
          <a:prstGeom prst="rect">
            <a:avLst/>
          </a:prstGeom>
          <a:noFill/>
        </p:spPr>
        <p:txBody>
          <a:bodyPr wrap="square" rtlCol="0">
            <a:spAutoFit/>
          </a:bodyPr>
          <a:lstStyle/>
          <a:p>
            <a:r>
              <a:rPr lang="en-US" sz="2800" dirty="0" smtClean="0"/>
              <a:t>Technologies for precision irrigation:</a:t>
            </a:r>
            <a:endParaRPr lang="en-US" sz="2800" dirty="0"/>
          </a:p>
        </p:txBody>
      </p:sp>
      <p:sp>
        <p:nvSpPr>
          <p:cNvPr id="8" name="Title 1"/>
          <p:cNvSpPr txBox="1">
            <a:spLocks/>
          </p:cNvSpPr>
          <p:nvPr/>
        </p:nvSpPr>
        <p:spPr>
          <a:xfrm>
            <a:off x="457200" y="91440"/>
            <a:ext cx="8229600" cy="1143000"/>
          </a:xfrm>
          <a:prstGeom prst="rect">
            <a:avLst/>
          </a:prstGeom>
        </p:spPr>
        <p:txBody>
          <a:bodyPr anchor="t" anchorCtr="0">
            <a:normAutofit fontScale="97500"/>
          </a:bodyPr>
          <a:lstStyle>
            <a:lvl1pPr algn="l" rtl="0" eaLnBrk="1" fontAlgn="base" hangingPunct="1">
              <a:spcBef>
                <a:spcPct val="0"/>
              </a:spcBef>
              <a:spcAft>
                <a:spcPct val="0"/>
              </a:spcAft>
              <a:defRPr sz="3300" b="0">
                <a:solidFill>
                  <a:srgbClr val="7A0019"/>
                </a:solidFill>
                <a:latin typeface="+mj-lt"/>
                <a:ea typeface="ＭＳ Ｐゴシック" charset="0"/>
                <a:cs typeface="ＭＳ Ｐゴシック" charset="0"/>
              </a:defRPr>
            </a:lvl1pPr>
            <a:lvl2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2pPr>
            <a:lvl3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3pPr>
            <a:lvl4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4pPr>
            <a:lvl5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5pPr>
            <a:lvl6pPr marL="342946"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6pPr>
            <a:lvl7pPr marL="685891"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7pPr>
            <a:lvl8pPr marL="1028837"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8pPr>
            <a:lvl9pPr marL="1371783"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9pPr>
          </a:lstStyle>
          <a:p>
            <a:pPr algn="ctr"/>
            <a:r>
              <a:rPr lang="en-US" sz="4400" b="1" kern="0" dirty="0" smtClean="0">
                <a:solidFill>
                  <a:schemeClr val="tx1"/>
                </a:solidFill>
                <a:latin typeface="+mn-lt"/>
              </a:rPr>
              <a:t>Precision </a:t>
            </a:r>
            <a:r>
              <a:rPr lang="en-US" sz="4400" b="1" kern="0" dirty="0" err="1" smtClean="0">
                <a:solidFill>
                  <a:schemeClr val="tx1"/>
                </a:solidFill>
                <a:latin typeface="+mn-lt"/>
              </a:rPr>
              <a:t>Turfgrass</a:t>
            </a:r>
            <a:r>
              <a:rPr lang="en-US" sz="4400" b="1" kern="0" dirty="0" smtClean="0">
                <a:solidFill>
                  <a:schemeClr val="tx1"/>
                </a:solidFill>
                <a:latin typeface="+mn-lt"/>
              </a:rPr>
              <a:t> </a:t>
            </a:r>
            <a:r>
              <a:rPr lang="en-US" sz="4400" b="1" kern="0" dirty="0" smtClean="0">
                <a:solidFill>
                  <a:schemeClr val="tx1"/>
                </a:solidFill>
                <a:latin typeface="+mn-lt"/>
              </a:rPr>
              <a:t>Management </a:t>
            </a:r>
            <a:endParaRPr lang="en-US" sz="4400" b="1" kern="0" dirty="0">
              <a:solidFill>
                <a:schemeClr val="tx1"/>
              </a:solidFill>
              <a:latin typeface="+mn-lt"/>
            </a:endParaRPr>
          </a:p>
        </p:txBody>
      </p:sp>
      <p:pic>
        <p:nvPicPr>
          <p:cNvPr id="5" name="Picture 6" descr="Image result for Field scout tdr 350"/>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0" b="100000" l="9912" r="89912"/>
                    </a14:imgEffect>
                  </a14:imgLayer>
                </a14:imgProps>
              </a:ext>
              <a:ext uri="{28A0092B-C50C-407E-A947-70E740481C1C}">
                <a14:useLocalDpi xmlns:a14="http://schemas.microsoft.com/office/drawing/2010/main"/>
              </a:ext>
            </a:extLst>
          </a:blip>
          <a:srcRect l="25300" t="332" r="24900"/>
          <a:stretch/>
        </p:blipFill>
        <p:spPr bwMode="auto">
          <a:xfrm>
            <a:off x="1371324" y="2426917"/>
            <a:ext cx="2003641" cy="303053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Drawing to indicate where watering technology should be" title="Drawing to indicate where watering technology should b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93102" y="1867774"/>
            <a:ext cx="1945178" cy="4373580"/>
          </a:xfrm>
          <a:prstGeom prst="rect">
            <a:avLst/>
          </a:prstGeom>
          <a:ln>
            <a:noFill/>
          </a:ln>
        </p:spPr>
      </p:pic>
      <p:pic>
        <p:nvPicPr>
          <p:cNvPr id="14" name="Picture 13" descr="Drawing to indicate water ranges" title="Drawing to indicate water ranges"/>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09752" y="1867774"/>
            <a:ext cx="1960175" cy="4373580"/>
          </a:xfrm>
          <a:prstGeom prst="rect">
            <a:avLst/>
          </a:prstGeom>
          <a:ln>
            <a:noFill/>
          </a:ln>
        </p:spPr>
      </p:pic>
      <p:sp>
        <p:nvSpPr>
          <p:cNvPr id="15" name="Right Arrow 14" descr="Arrow pointing right" title="Arrow pointing right"/>
          <p:cNvSpPr/>
          <p:nvPr/>
        </p:nvSpPr>
        <p:spPr>
          <a:xfrm>
            <a:off x="3890355" y="3715790"/>
            <a:ext cx="681644" cy="1246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8060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660" y="1200314"/>
            <a:ext cx="8516679" cy="523220"/>
          </a:xfrm>
          <a:prstGeom prst="rect">
            <a:avLst/>
          </a:prstGeom>
          <a:noFill/>
        </p:spPr>
        <p:txBody>
          <a:bodyPr wrap="square" rtlCol="0">
            <a:spAutoFit/>
          </a:bodyPr>
          <a:lstStyle/>
          <a:p>
            <a:r>
              <a:rPr lang="en-US" sz="2800" dirty="0" smtClean="0"/>
              <a:t>Technologies for precision irrigation:</a:t>
            </a:r>
            <a:endParaRPr lang="en-US" sz="2800" dirty="0"/>
          </a:p>
        </p:txBody>
      </p:sp>
      <p:sp>
        <p:nvSpPr>
          <p:cNvPr id="5" name="Title 1"/>
          <p:cNvSpPr txBox="1">
            <a:spLocks/>
          </p:cNvSpPr>
          <p:nvPr/>
        </p:nvSpPr>
        <p:spPr>
          <a:xfrm>
            <a:off x="457200" y="91440"/>
            <a:ext cx="8229600" cy="1143000"/>
          </a:xfrm>
          <a:prstGeom prst="rect">
            <a:avLst/>
          </a:prstGeom>
        </p:spPr>
        <p:txBody>
          <a:bodyPr anchor="t" anchorCtr="0">
            <a:normAutofit fontScale="97500"/>
          </a:bodyPr>
          <a:lstStyle>
            <a:lvl1pPr algn="l" rtl="0" eaLnBrk="1" fontAlgn="base" hangingPunct="1">
              <a:spcBef>
                <a:spcPct val="0"/>
              </a:spcBef>
              <a:spcAft>
                <a:spcPct val="0"/>
              </a:spcAft>
              <a:defRPr sz="3300" b="0">
                <a:solidFill>
                  <a:srgbClr val="7A0019"/>
                </a:solidFill>
                <a:latin typeface="+mj-lt"/>
                <a:ea typeface="ＭＳ Ｐゴシック" charset="0"/>
                <a:cs typeface="ＭＳ Ｐゴシック" charset="0"/>
              </a:defRPr>
            </a:lvl1pPr>
            <a:lvl2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2pPr>
            <a:lvl3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3pPr>
            <a:lvl4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4pPr>
            <a:lvl5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5pPr>
            <a:lvl6pPr marL="342946"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6pPr>
            <a:lvl7pPr marL="685891"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7pPr>
            <a:lvl8pPr marL="1028837"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8pPr>
            <a:lvl9pPr marL="1371783"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9pPr>
          </a:lstStyle>
          <a:p>
            <a:pPr algn="ctr"/>
            <a:r>
              <a:rPr lang="en-US" sz="4400" b="1" kern="0" dirty="0" smtClean="0">
                <a:solidFill>
                  <a:schemeClr val="tx1"/>
                </a:solidFill>
                <a:latin typeface="+mn-lt"/>
              </a:rPr>
              <a:t>Precision </a:t>
            </a:r>
            <a:r>
              <a:rPr lang="en-US" sz="4400" b="1" kern="0" dirty="0" err="1" smtClean="0">
                <a:solidFill>
                  <a:schemeClr val="tx1"/>
                </a:solidFill>
                <a:latin typeface="+mn-lt"/>
              </a:rPr>
              <a:t>Turfgrass</a:t>
            </a:r>
            <a:r>
              <a:rPr lang="en-US" sz="4400" b="1" kern="0" dirty="0" smtClean="0">
                <a:solidFill>
                  <a:schemeClr val="tx1"/>
                </a:solidFill>
                <a:latin typeface="+mn-lt"/>
              </a:rPr>
              <a:t> </a:t>
            </a:r>
            <a:r>
              <a:rPr lang="en-US" sz="4400" b="1" kern="0" dirty="0" smtClean="0">
                <a:solidFill>
                  <a:schemeClr val="tx1"/>
                </a:solidFill>
                <a:latin typeface="+mn-lt"/>
              </a:rPr>
              <a:t>Management </a:t>
            </a:r>
            <a:endParaRPr lang="en-US" sz="4400" b="1" kern="0" dirty="0">
              <a:solidFill>
                <a:schemeClr val="tx1"/>
              </a:solidFill>
              <a:latin typeface="+mn-lt"/>
            </a:endParaRPr>
          </a:p>
        </p:txBody>
      </p:sp>
      <p:pic>
        <p:nvPicPr>
          <p:cNvPr id="2" name="Picture 1" descr="Image of soil moisture reading site" title="Image of soil moisture reading sit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144" y="2527995"/>
            <a:ext cx="3657847" cy="2733631"/>
          </a:xfrm>
          <a:prstGeom prst="rect">
            <a:avLst/>
          </a:prstGeom>
        </p:spPr>
      </p:pic>
      <p:sp>
        <p:nvSpPr>
          <p:cNvPr id="8" name="Right Arrow 7" descr="Arrow pointing right" title="Arrow pointing right"/>
          <p:cNvSpPr/>
          <p:nvPr/>
        </p:nvSpPr>
        <p:spPr>
          <a:xfrm>
            <a:off x="4023360" y="3707478"/>
            <a:ext cx="681644" cy="12469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153892" y="3230424"/>
            <a:ext cx="3532908" cy="954107"/>
          </a:xfrm>
          <a:prstGeom prst="rect">
            <a:avLst/>
          </a:prstGeom>
          <a:noFill/>
        </p:spPr>
        <p:txBody>
          <a:bodyPr wrap="square" rtlCol="0">
            <a:spAutoFit/>
          </a:bodyPr>
          <a:lstStyle/>
          <a:p>
            <a:r>
              <a:rPr lang="en-US" sz="2800" dirty="0" smtClean="0"/>
              <a:t>Soil moisture readings every 5 minutes</a:t>
            </a:r>
            <a:endParaRPr lang="en-US" sz="2800" dirty="0"/>
          </a:p>
        </p:txBody>
      </p:sp>
    </p:spTree>
    <p:extLst>
      <p:ext uri="{BB962C8B-B14F-4D97-AF65-F5344CB8AC3E}">
        <p14:creationId xmlns:p14="http://schemas.microsoft.com/office/powerpoint/2010/main" val="1093290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6007" y="1266818"/>
            <a:ext cx="8877993" cy="3693319"/>
          </a:xfrm>
          <a:prstGeom prst="rect">
            <a:avLst/>
          </a:prstGeom>
          <a:noFill/>
        </p:spPr>
        <p:txBody>
          <a:bodyPr wrap="square" rtlCol="0">
            <a:spAutoFit/>
          </a:bodyPr>
          <a:lstStyle/>
          <a:p>
            <a:r>
              <a:rPr lang="en-US" sz="2600" dirty="0"/>
              <a:t>Limitations and barriers to adoption of technologies for </a:t>
            </a:r>
            <a:r>
              <a:rPr lang="en-US" sz="2600" dirty="0" smtClean="0"/>
              <a:t>precision turfgrass management (including precision irrigation):</a:t>
            </a:r>
            <a:endParaRPr lang="en-US" sz="2600" dirty="0"/>
          </a:p>
          <a:p>
            <a:endParaRPr lang="en-US" sz="2600" dirty="0"/>
          </a:p>
          <a:p>
            <a:pPr marL="285750" indent="-285750">
              <a:buFont typeface="Arial" panose="020B0604020202020204" pitchFamily="34" charset="0"/>
              <a:buChar char="•"/>
            </a:pPr>
            <a:r>
              <a:rPr lang="en-US" sz="2600" dirty="0"/>
              <a:t>Cost </a:t>
            </a:r>
          </a:p>
          <a:p>
            <a:pPr marL="285750" indent="-285750">
              <a:buFont typeface="Arial" panose="020B0604020202020204" pitchFamily="34" charset="0"/>
              <a:buChar char="•"/>
            </a:pPr>
            <a:r>
              <a:rPr lang="en-US" sz="2600" dirty="0"/>
              <a:t>Time</a:t>
            </a:r>
          </a:p>
          <a:p>
            <a:pPr marL="285750" indent="-285750">
              <a:buFont typeface="Arial" panose="020B0604020202020204" pitchFamily="34" charset="0"/>
              <a:buChar char="•"/>
            </a:pPr>
            <a:r>
              <a:rPr lang="en-US" sz="2600" dirty="0"/>
              <a:t>Training/experience</a:t>
            </a:r>
          </a:p>
          <a:p>
            <a:pPr marL="285750" indent="-285750">
              <a:buFont typeface="Arial" panose="020B0604020202020204" pitchFamily="34" charset="0"/>
              <a:buChar char="•"/>
            </a:pPr>
            <a:r>
              <a:rPr lang="en-US" sz="2600" dirty="0"/>
              <a:t>Lack of </a:t>
            </a:r>
            <a:r>
              <a:rPr lang="en-US" sz="2600" dirty="0" smtClean="0"/>
              <a:t>simple and consistent </a:t>
            </a:r>
            <a:r>
              <a:rPr lang="en-US" sz="2600" dirty="0"/>
              <a:t>protocols</a:t>
            </a:r>
          </a:p>
          <a:p>
            <a:pPr marL="285750" indent="-285750">
              <a:buFont typeface="Arial" panose="020B0604020202020204" pitchFamily="34" charset="0"/>
              <a:buChar char="•"/>
            </a:pPr>
            <a:r>
              <a:rPr lang="en-US" sz="2600" dirty="0"/>
              <a:t>Lack of decision support systems </a:t>
            </a:r>
          </a:p>
          <a:p>
            <a:pPr marL="285750" indent="-285750">
              <a:buFont typeface="Arial" panose="020B0604020202020204" pitchFamily="34" charset="0"/>
              <a:buChar char="•"/>
            </a:pPr>
            <a:r>
              <a:rPr lang="en-US" sz="2600" dirty="0"/>
              <a:t>Criteria to assess </a:t>
            </a:r>
            <a:r>
              <a:rPr lang="en-US" sz="2600" dirty="0" smtClean="0"/>
              <a:t>agronomic, environmental, cost </a:t>
            </a:r>
            <a:r>
              <a:rPr lang="en-US" sz="2600" dirty="0"/>
              <a:t>benefit</a:t>
            </a:r>
          </a:p>
        </p:txBody>
      </p:sp>
      <p:sp>
        <p:nvSpPr>
          <p:cNvPr id="2" name="Rectangle 1"/>
          <p:cNvSpPr/>
          <p:nvPr/>
        </p:nvSpPr>
        <p:spPr>
          <a:xfrm>
            <a:off x="4455622" y="6232469"/>
            <a:ext cx="4530437" cy="400110"/>
          </a:xfrm>
          <a:prstGeom prst="rect">
            <a:avLst/>
          </a:prstGeom>
        </p:spPr>
        <p:txBody>
          <a:bodyPr wrap="square">
            <a:spAutoFit/>
          </a:bodyPr>
          <a:lstStyle/>
          <a:p>
            <a:r>
              <a:rPr lang="en-US" sz="2000" dirty="0" err="1"/>
              <a:t>Carrow</a:t>
            </a:r>
            <a:r>
              <a:rPr lang="en-US" sz="2000" dirty="0"/>
              <a:t> et al. (2010</a:t>
            </a:r>
            <a:r>
              <a:rPr lang="en-US" sz="2000" dirty="0" smtClean="0"/>
              <a:t>); Straw et al. (2019)</a:t>
            </a:r>
            <a:endParaRPr lang="en-US" sz="2000" dirty="0"/>
          </a:p>
        </p:txBody>
      </p:sp>
      <p:sp>
        <p:nvSpPr>
          <p:cNvPr id="8" name="Title 1"/>
          <p:cNvSpPr txBox="1">
            <a:spLocks/>
          </p:cNvSpPr>
          <p:nvPr/>
        </p:nvSpPr>
        <p:spPr>
          <a:xfrm>
            <a:off x="457200" y="91440"/>
            <a:ext cx="8229600" cy="1143000"/>
          </a:xfrm>
          <a:prstGeom prst="rect">
            <a:avLst/>
          </a:prstGeom>
        </p:spPr>
        <p:txBody>
          <a:bodyPr anchor="t" anchorCtr="0">
            <a:normAutofit fontScale="97500"/>
          </a:bodyPr>
          <a:lstStyle>
            <a:lvl1pPr algn="l" rtl="0" eaLnBrk="1" fontAlgn="base" hangingPunct="1">
              <a:spcBef>
                <a:spcPct val="0"/>
              </a:spcBef>
              <a:spcAft>
                <a:spcPct val="0"/>
              </a:spcAft>
              <a:defRPr sz="3300" b="0">
                <a:solidFill>
                  <a:srgbClr val="7A0019"/>
                </a:solidFill>
                <a:latin typeface="+mj-lt"/>
                <a:ea typeface="ＭＳ Ｐゴシック" charset="0"/>
                <a:cs typeface="ＭＳ Ｐゴシック" charset="0"/>
              </a:defRPr>
            </a:lvl1pPr>
            <a:lvl2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2pPr>
            <a:lvl3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3pPr>
            <a:lvl4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4pPr>
            <a:lvl5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5pPr>
            <a:lvl6pPr marL="342946"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6pPr>
            <a:lvl7pPr marL="685891"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7pPr>
            <a:lvl8pPr marL="1028837"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8pPr>
            <a:lvl9pPr marL="1371783"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9pPr>
          </a:lstStyle>
          <a:p>
            <a:pPr algn="ctr"/>
            <a:r>
              <a:rPr lang="en-US" sz="4400" b="1" kern="0" dirty="0">
                <a:solidFill>
                  <a:schemeClr val="tx1"/>
                </a:solidFill>
                <a:latin typeface="+mn-lt"/>
              </a:rPr>
              <a:t>Precision Turfgrass Management</a:t>
            </a:r>
          </a:p>
        </p:txBody>
      </p:sp>
    </p:spTree>
    <p:extLst>
      <p:ext uri="{BB962C8B-B14F-4D97-AF65-F5344CB8AC3E}">
        <p14:creationId xmlns:p14="http://schemas.microsoft.com/office/powerpoint/2010/main" val="3670209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two men checking irrigation on a golf course" title="Photo of two men checking irrigation on a golf course">
            <a:extLst>
              <a:ext uri="{FF2B5EF4-FFF2-40B4-BE49-F238E27FC236}">
                <a16:creationId xmlns:a16="http://schemas.microsoft.com/office/drawing/2014/main" id="{A7E82959-4319-E743-9BAD-C0E8D5E936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74807" y="982853"/>
            <a:ext cx="4194386" cy="5592515"/>
          </a:xfrm>
          <a:prstGeom prst="rect">
            <a:avLst/>
          </a:prstGeom>
          <a:ln>
            <a:noFill/>
          </a:ln>
        </p:spPr>
      </p:pic>
      <p:pic>
        <p:nvPicPr>
          <p:cNvPr id="1026" name="Picture 2" descr="Image result for minnesota golf course superintendents associa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72051" y="2541752"/>
            <a:ext cx="1869091" cy="2117057"/>
          </a:xfrm>
          <a:prstGeom prst="rect">
            <a:avLst/>
          </a:prstGeom>
          <a:solidFill>
            <a:schemeClr val="bg1"/>
          </a:solidFill>
          <a:ln>
            <a:noFill/>
          </a:ln>
        </p:spPr>
      </p:pic>
      <p:sp>
        <p:nvSpPr>
          <p:cNvPr id="6" name="Title 1"/>
          <p:cNvSpPr txBox="1">
            <a:spLocks/>
          </p:cNvSpPr>
          <p:nvPr/>
        </p:nvSpPr>
        <p:spPr>
          <a:xfrm>
            <a:off x="457200" y="91440"/>
            <a:ext cx="8229600" cy="1143000"/>
          </a:xfrm>
          <a:prstGeom prst="rect">
            <a:avLst/>
          </a:prstGeom>
        </p:spPr>
        <p:txBody>
          <a:bodyPr anchor="t" anchorCtr="0">
            <a:normAutofit fontScale="97500"/>
          </a:bodyPr>
          <a:lstStyle>
            <a:lvl1pPr algn="l" rtl="0" eaLnBrk="1" fontAlgn="base" hangingPunct="1">
              <a:spcBef>
                <a:spcPct val="0"/>
              </a:spcBef>
              <a:spcAft>
                <a:spcPct val="0"/>
              </a:spcAft>
              <a:defRPr sz="3300" b="0">
                <a:solidFill>
                  <a:srgbClr val="7A0019"/>
                </a:solidFill>
                <a:latin typeface="+mj-lt"/>
                <a:ea typeface="ＭＳ Ｐゴシック" charset="0"/>
                <a:cs typeface="ＭＳ Ｐゴシック" charset="0"/>
              </a:defRPr>
            </a:lvl1pPr>
            <a:lvl2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2pPr>
            <a:lvl3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3pPr>
            <a:lvl4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4pPr>
            <a:lvl5pPr algn="ctr" rtl="0" eaLnBrk="1" fontAlgn="base" hangingPunct="1">
              <a:spcBef>
                <a:spcPct val="0"/>
              </a:spcBef>
              <a:spcAft>
                <a:spcPct val="0"/>
              </a:spcAft>
              <a:defRPr sz="3300">
                <a:solidFill>
                  <a:srgbClr val="7A0019"/>
                </a:solidFill>
                <a:latin typeface="Corbel" charset="0"/>
                <a:ea typeface="ＭＳ Ｐゴシック" charset="0"/>
                <a:cs typeface="ＭＳ Ｐゴシック" charset="0"/>
              </a:defRPr>
            </a:lvl5pPr>
            <a:lvl6pPr marL="342946"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6pPr>
            <a:lvl7pPr marL="685891"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7pPr>
            <a:lvl8pPr marL="1028837"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8pPr>
            <a:lvl9pPr marL="1371783" algn="ctr" rtl="0" eaLnBrk="1" fontAlgn="base" hangingPunct="1">
              <a:spcBef>
                <a:spcPct val="0"/>
              </a:spcBef>
              <a:spcAft>
                <a:spcPct val="0"/>
              </a:spcAft>
              <a:defRPr sz="3300">
                <a:solidFill>
                  <a:srgbClr val="7A0019"/>
                </a:solidFill>
                <a:latin typeface="Arial" charset="0"/>
                <a:ea typeface="ＭＳ Ｐゴシック" charset="0"/>
                <a:cs typeface="ＭＳ Ｐゴシック" charset="0"/>
              </a:defRPr>
            </a:lvl9pPr>
          </a:lstStyle>
          <a:p>
            <a:pPr algn="ctr"/>
            <a:r>
              <a:rPr lang="en-US" sz="4400" b="1" kern="0" dirty="0">
                <a:solidFill>
                  <a:schemeClr val="tx1"/>
                </a:solidFill>
                <a:latin typeface="+mn-lt"/>
              </a:rPr>
              <a:t>Precision Turfgrass Management</a:t>
            </a:r>
          </a:p>
        </p:txBody>
      </p:sp>
      <p:pic>
        <p:nvPicPr>
          <p:cNvPr id="2" name="Picture 1" descr="Logo for U of M Turfgrass Science" title="Logo for U of M Turfgrass Scienc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324" y="2639467"/>
            <a:ext cx="1921625" cy="1921625"/>
          </a:xfrm>
          <a:prstGeom prst="rect">
            <a:avLst/>
          </a:prstGeom>
        </p:spPr>
      </p:pic>
    </p:spTree>
    <p:extLst>
      <p:ext uri="{BB962C8B-B14F-4D97-AF65-F5344CB8AC3E}">
        <p14:creationId xmlns:p14="http://schemas.microsoft.com/office/powerpoint/2010/main" val="841194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golf course irrigation" title="Aerial view of golf course irrigation"/>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0242"/>
            <a:ext cx="9144000" cy="5590186"/>
          </a:xfrm>
          <a:prstGeom prst="rect">
            <a:avLst/>
          </a:prstGeom>
          <a:noFill/>
        </p:spPr>
      </p:pic>
    </p:spTree>
    <p:extLst>
      <p:ext uri="{BB962C8B-B14F-4D97-AF65-F5344CB8AC3E}">
        <p14:creationId xmlns:p14="http://schemas.microsoft.com/office/powerpoint/2010/main" val="1289595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erial view of golf  course showing irrigation" title="Aerial view of golf  course showing irrigation"/>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80242"/>
            <a:ext cx="9144000" cy="5590186"/>
          </a:xfrm>
          <a:prstGeom prst="rect">
            <a:avLst/>
          </a:prstGeom>
          <a:noFill/>
        </p:spPr>
      </p:pic>
    </p:spTree>
    <p:extLst>
      <p:ext uri="{BB962C8B-B14F-4D97-AF65-F5344CB8AC3E}">
        <p14:creationId xmlns:p14="http://schemas.microsoft.com/office/powerpoint/2010/main" val="2870759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chemeClr val="tx1"/>
                </a:solidFill>
                <a:latin typeface="+mn-lt"/>
              </a:rPr>
              <a:t/>
            </a:r>
            <a:br>
              <a:rPr lang="en-US" b="1" dirty="0" smtClean="0">
                <a:solidFill>
                  <a:schemeClr val="tx1"/>
                </a:solidFill>
                <a:latin typeface="+mn-lt"/>
              </a:rPr>
            </a:br>
            <a:r>
              <a:rPr lang="en-US" b="1" dirty="0">
                <a:latin typeface="+mn-lt"/>
              </a:rPr>
              <a:t/>
            </a:r>
            <a:br>
              <a:rPr lang="en-US" b="1" dirty="0">
                <a:latin typeface="+mn-lt"/>
              </a:rPr>
            </a:br>
            <a:r>
              <a:rPr lang="en-US" b="1" dirty="0" smtClean="0">
                <a:solidFill>
                  <a:schemeClr val="tx1"/>
                </a:solidFill>
                <a:latin typeface="+mn-lt"/>
              </a:rPr>
              <a:t>Golf has concerns about long term permit suspensions </a:t>
            </a:r>
            <a:endParaRPr lang="en-US" b="1" dirty="0">
              <a:solidFill>
                <a:schemeClr val="tx1"/>
              </a:solidFill>
              <a:latin typeface="+mn-lt"/>
            </a:endParaRPr>
          </a:p>
        </p:txBody>
      </p:sp>
      <p:sp>
        <p:nvSpPr>
          <p:cNvPr id="2" name="Content Placeholder 1"/>
          <p:cNvSpPr>
            <a:spLocks noGrp="1"/>
          </p:cNvSpPr>
          <p:nvPr>
            <p:ph idx="1"/>
          </p:nvPr>
        </p:nvSpPr>
        <p:spPr>
          <a:xfrm>
            <a:off x="872067" y="2675467"/>
            <a:ext cx="7559729" cy="3816479"/>
          </a:xfrm>
        </p:spPr>
        <p:txBody>
          <a:bodyPr>
            <a:normAutofit/>
          </a:bodyPr>
          <a:lstStyle/>
          <a:p>
            <a:pPr marL="0" indent="0">
              <a:buNone/>
            </a:pPr>
            <a:r>
              <a:rPr lang="en-US" sz="2800" b="1" dirty="0" smtClean="0">
                <a:solidFill>
                  <a:srgbClr val="000000"/>
                </a:solidFill>
              </a:rPr>
              <a:t>Minnesota Statute 103G.261 water use priorities</a:t>
            </a:r>
          </a:p>
          <a:p>
            <a:r>
              <a:rPr lang="en-US" sz="2800" b="1" dirty="0" smtClean="0">
                <a:solidFill>
                  <a:srgbClr val="000000"/>
                </a:solidFill>
              </a:rPr>
              <a:t>Currently a category six priority, nonessential use</a:t>
            </a:r>
          </a:p>
          <a:p>
            <a:pPr lvl="1"/>
            <a:r>
              <a:rPr lang="en-US" sz="2800" b="1" dirty="0" smtClean="0">
                <a:solidFill>
                  <a:srgbClr val="000000"/>
                </a:solidFill>
              </a:rPr>
              <a:t>Times of drought</a:t>
            </a:r>
          </a:p>
          <a:p>
            <a:pPr lvl="1"/>
            <a:r>
              <a:rPr lang="en-US" sz="2800" b="1" dirty="0" smtClean="0">
                <a:solidFill>
                  <a:srgbClr val="000000"/>
                </a:solidFill>
              </a:rPr>
              <a:t>Total suspension, no irrigation allowed from public resources</a:t>
            </a:r>
            <a:endParaRPr lang="en-US" sz="2800" b="1" dirty="0">
              <a:solidFill>
                <a:srgbClr val="000000"/>
              </a:solidFill>
            </a:endParaRPr>
          </a:p>
          <a:p>
            <a:pPr lvl="1"/>
            <a:r>
              <a:rPr lang="en-US" sz="2800" b="1" dirty="0" smtClean="0">
                <a:solidFill>
                  <a:srgbClr val="000000"/>
                </a:solidFill>
              </a:rPr>
              <a:t>Impacts surface water users first</a:t>
            </a:r>
          </a:p>
          <a:p>
            <a:pPr lvl="2"/>
            <a:r>
              <a:rPr lang="en-US" sz="2800" b="1" dirty="0" smtClean="0">
                <a:solidFill>
                  <a:srgbClr val="000000"/>
                </a:solidFill>
              </a:rPr>
              <a:t>Ground water/surface water influence?</a:t>
            </a:r>
          </a:p>
          <a:p>
            <a:pPr marL="627063" lvl="2" indent="0">
              <a:buNone/>
            </a:pPr>
            <a:endParaRPr lang="en-US" dirty="0"/>
          </a:p>
          <a:p>
            <a:pPr marL="627063" lvl="2" indent="0">
              <a:buNone/>
            </a:pPr>
            <a:endParaRPr lang="en-US" dirty="0" smtClean="0"/>
          </a:p>
          <a:p>
            <a:pPr marL="627063" lvl="2" indent="0">
              <a:buNone/>
            </a:pPr>
            <a:endParaRPr lang="en-US" dirty="0"/>
          </a:p>
        </p:txBody>
      </p:sp>
    </p:spTree>
    <p:extLst>
      <p:ext uri="{BB962C8B-B14F-4D97-AF65-F5344CB8AC3E}">
        <p14:creationId xmlns:p14="http://schemas.microsoft.com/office/powerpoint/2010/main" val="3266571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64692"/>
            <a:ext cx="8229600" cy="1252728"/>
          </a:xfrm>
        </p:spPr>
        <p:txBody>
          <a:bodyPr>
            <a:normAutofit fontScale="90000"/>
          </a:bodyPr>
          <a:lstStyle/>
          <a:p>
            <a:r>
              <a:rPr lang="en-US" b="1" dirty="0" smtClean="0">
                <a:solidFill>
                  <a:srgbClr val="000000"/>
                </a:solidFill>
                <a:latin typeface="+mn-lt"/>
              </a:rPr>
              <a:t>How can golf have assurance of limited water during times of a  business crippling drought crises?</a:t>
            </a:r>
            <a:endParaRPr lang="en-US" b="1" dirty="0">
              <a:solidFill>
                <a:srgbClr val="000000"/>
              </a:solidFill>
              <a:latin typeface="+mn-lt"/>
            </a:endParaRPr>
          </a:p>
        </p:txBody>
      </p:sp>
      <p:sp>
        <p:nvSpPr>
          <p:cNvPr id="2" name="Content Placeholder 1"/>
          <p:cNvSpPr>
            <a:spLocks noGrp="1"/>
          </p:cNvSpPr>
          <p:nvPr>
            <p:ph idx="1"/>
          </p:nvPr>
        </p:nvSpPr>
        <p:spPr>
          <a:xfrm>
            <a:off x="872067" y="3210691"/>
            <a:ext cx="7408333" cy="2915472"/>
          </a:xfrm>
        </p:spPr>
        <p:txBody>
          <a:bodyPr/>
          <a:lstStyle/>
          <a:p>
            <a:r>
              <a:rPr lang="en-US" b="1" dirty="0" smtClean="0">
                <a:solidFill>
                  <a:srgbClr val="000000"/>
                </a:solidFill>
              </a:rPr>
              <a:t>Perhaps a category seven priority: businesses, under the guidance of the Commissioner, who have demonstrated water efficiency and conservation practices will be allowed limited access to irrigation water as determined by the Agency during times of water crises </a:t>
            </a:r>
            <a:endParaRPr lang="en-US" b="1" dirty="0">
              <a:solidFill>
                <a:srgbClr val="000000"/>
              </a:solidFill>
            </a:endParaRPr>
          </a:p>
        </p:txBody>
      </p:sp>
    </p:spTree>
    <p:extLst>
      <p:ext uri="{BB962C8B-B14F-4D97-AF65-F5344CB8AC3E}">
        <p14:creationId xmlns:p14="http://schemas.microsoft.com/office/powerpoint/2010/main" val="1964134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27907"/>
            <a:ext cx="7886700" cy="1325563"/>
          </a:xfrm>
        </p:spPr>
        <p:txBody>
          <a:bodyPr/>
          <a:lstStyle/>
          <a:p>
            <a:r>
              <a:rPr lang="en-US" b="1" dirty="0" smtClean="0">
                <a:solidFill>
                  <a:srgbClr val="000000"/>
                </a:solidFill>
                <a:latin typeface="+mn-lt"/>
              </a:rPr>
              <a:t>Yes, golf needs and uses water</a:t>
            </a:r>
            <a:endParaRPr lang="en-US" b="1" dirty="0">
              <a:solidFill>
                <a:srgbClr val="000000"/>
              </a:solidFill>
              <a:latin typeface="+mn-lt"/>
            </a:endParaRPr>
          </a:p>
        </p:txBody>
      </p:sp>
      <p:sp>
        <p:nvSpPr>
          <p:cNvPr id="3" name="Content Placeholder 2"/>
          <p:cNvSpPr>
            <a:spLocks noGrp="1"/>
          </p:cNvSpPr>
          <p:nvPr>
            <p:ph idx="1"/>
          </p:nvPr>
        </p:nvSpPr>
        <p:spPr>
          <a:xfrm>
            <a:off x="703383" y="2675467"/>
            <a:ext cx="8229599" cy="3450696"/>
          </a:xfrm>
        </p:spPr>
        <p:txBody>
          <a:bodyPr>
            <a:normAutofit lnSpcReduction="10000"/>
          </a:bodyPr>
          <a:lstStyle/>
          <a:p>
            <a:r>
              <a:rPr lang="en-US" b="1" dirty="0" smtClean="0">
                <a:solidFill>
                  <a:srgbClr val="000000"/>
                </a:solidFill>
              </a:rPr>
              <a:t>Roughly 460 courses</a:t>
            </a:r>
          </a:p>
          <a:p>
            <a:r>
              <a:rPr lang="en-US" b="1" dirty="0" smtClean="0">
                <a:solidFill>
                  <a:srgbClr val="000000"/>
                </a:solidFill>
              </a:rPr>
              <a:t>Average of 7.8 billion gallons per year (as of 2015)</a:t>
            </a:r>
          </a:p>
          <a:p>
            <a:r>
              <a:rPr lang="en-US" b="1" dirty="0" smtClean="0">
                <a:solidFill>
                  <a:srgbClr val="000000"/>
                </a:solidFill>
              </a:rPr>
              <a:t>0.76% of all water consumed in the state</a:t>
            </a:r>
          </a:p>
          <a:p>
            <a:r>
              <a:rPr lang="en-US" b="1" dirty="0" smtClean="0">
                <a:solidFill>
                  <a:srgbClr val="000000"/>
                </a:solidFill>
              </a:rPr>
              <a:t>Golf injects $2.3 billion into the economy (2018 EIS)</a:t>
            </a:r>
          </a:p>
          <a:p>
            <a:r>
              <a:rPr lang="en-US" b="1" dirty="0">
                <a:solidFill>
                  <a:srgbClr val="000000"/>
                </a:solidFill>
              </a:rPr>
              <a:t>2</a:t>
            </a:r>
            <a:r>
              <a:rPr lang="en-US" b="1" dirty="0" smtClean="0">
                <a:solidFill>
                  <a:srgbClr val="000000"/>
                </a:solidFill>
              </a:rPr>
              <a:t>5,000 employed annually</a:t>
            </a:r>
          </a:p>
          <a:p>
            <a:r>
              <a:rPr lang="en-US" b="1" dirty="0" smtClean="0">
                <a:solidFill>
                  <a:srgbClr val="000000"/>
                </a:solidFill>
              </a:rPr>
              <a:t>Golf is a big industry of small businesses; however,</a:t>
            </a:r>
          </a:p>
          <a:p>
            <a:pPr marL="0" indent="0">
              <a:buNone/>
            </a:pPr>
            <a:r>
              <a:rPr lang="en-US" b="1" dirty="0" smtClean="0">
                <a:solidFill>
                  <a:srgbClr val="000000"/>
                </a:solidFill>
              </a:rPr>
              <a:t>     fate could be tied to water restrictions</a:t>
            </a:r>
            <a:endParaRPr lang="en-US" b="1" dirty="0">
              <a:solidFill>
                <a:srgbClr val="000000"/>
              </a:solidFill>
            </a:endParaRPr>
          </a:p>
        </p:txBody>
      </p:sp>
    </p:spTree>
    <p:extLst>
      <p:ext uri="{BB962C8B-B14F-4D97-AF65-F5344CB8AC3E}">
        <p14:creationId xmlns:p14="http://schemas.microsoft.com/office/powerpoint/2010/main" val="3917853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9840" y="172016"/>
            <a:ext cx="7711713" cy="597529"/>
          </a:xfrm>
        </p:spPr>
        <p:txBody>
          <a:bodyPr>
            <a:normAutofit/>
          </a:bodyPr>
          <a:lstStyle/>
          <a:p>
            <a:pPr algn="ctr"/>
            <a:r>
              <a:rPr lang="en-US" sz="2800" b="1" dirty="0" smtClean="0">
                <a:latin typeface="+mn-lt"/>
              </a:rPr>
              <a:t>The community’s largest rain garden</a:t>
            </a:r>
            <a:endParaRPr lang="en-US" sz="2800" b="1" dirty="0">
              <a:latin typeface="+mn-lt"/>
            </a:endParaRPr>
          </a:p>
        </p:txBody>
      </p:sp>
      <p:pic>
        <p:nvPicPr>
          <p:cNvPr id="4" name="Content Placeholder 3" descr="Water Sum FLIER.jpg" title="Aerial view golf course"/>
          <p:cNvPicPr>
            <a:picLocks noGrp="1" noChangeAspect="1"/>
          </p:cNvPicPr>
          <p:nvPr>
            <p:ph idx="1"/>
          </p:nvPr>
        </p:nvPicPr>
        <p:blipFill rotWithShape="1">
          <a:blip r:embed="rId3">
            <a:extLst>
              <a:ext uri="{28A0092B-C50C-407E-A947-70E740481C1C}">
                <a14:useLocalDpi xmlns:a14="http://schemas.microsoft.com/office/drawing/2010/main" val="0"/>
              </a:ext>
            </a:extLst>
          </a:blip>
          <a:srcRect l="-6803" r="-6803"/>
          <a:stretch/>
        </p:blipFill>
        <p:spPr>
          <a:xfrm>
            <a:off x="143021" y="987425"/>
            <a:ext cx="4278382" cy="5241359"/>
          </a:xfrm>
        </p:spPr>
      </p:pic>
      <p:sp>
        <p:nvSpPr>
          <p:cNvPr id="13" name="TextBox 12"/>
          <p:cNvSpPr txBox="1"/>
          <p:nvPr/>
        </p:nvSpPr>
        <p:spPr>
          <a:xfrm>
            <a:off x="4499572" y="987425"/>
            <a:ext cx="4409038" cy="5016758"/>
          </a:xfrm>
          <a:prstGeom prst="rect">
            <a:avLst/>
          </a:prstGeom>
          <a:noFill/>
        </p:spPr>
        <p:txBody>
          <a:bodyPr wrap="square" rtlCol="0">
            <a:spAutoFit/>
          </a:bodyPr>
          <a:lstStyle/>
          <a:p>
            <a:pPr marL="285750" indent="-285750">
              <a:buFont typeface="Arial"/>
              <a:buChar char="•"/>
            </a:pPr>
            <a:r>
              <a:rPr lang="en-US" sz="2000" b="1" dirty="0" smtClean="0"/>
              <a:t>70,000 </a:t>
            </a:r>
            <a:r>
              <a:rPr lang="en-US" sz="2000" b="1" dirty="0" smtClean="0"/>
              <a:t>acres of semi-managed green space</a:t>
            </a:r>
          </a:p>
          <a:p>
            <a:pPr marL="285750" indent="-285750">
              <a:buFont typeface="Arial"/>
              <a:buChar char="•"/>
            </a:pPr>
            <a:r>
              <a:rPr lang="en-US" sz="2000" b="1" dirty="0" smtClean="0"/>
              <a:t>30% of most courses out of play and native</a:t>
            </a:r>
          </a:p>
          <a:p>
            <a:pPr marL="285750" indent="-285750">
              <a:buFont typeface="Arial"/>
              <a:buChar char="•"/>
            </a:pPr>
            <a:r>
              <a:rPr lang="en-US" sz="2000" b="1" dirty="0" smtClean="0"/>
              <a:t>Stormwater management</a:t>
            </a:r>
          </a:p>
          <a:p>
            <a:pPr marL="285750" indent="-285750">
              <a:buFont typeface="Arial"/>
              <a:buChar char="•"/>
            </a:pPr>
            <a:r>
              <a:rPr lang="en-US" sz="2000" b="1" dirty="0" smtClean="0"/>
              <a:t>Pollution abatement</a:t>
            </a:r>
          </a:p>
          <a:p>
            <a:pPr marL="285750" indent="-285750">
              <a:buFont typeface="Arial"/>
              <a:buChar char="•"/>
            </a:pPr>
            <a:r>
              <a:rPr lang="en-US" sz="2000" b="1" dirty="0" smtClean="0"/>
              <a:t>Erosion control</a:t>
            </a:r>
          </a:p>
          <a:p>
            <a:pPr marL="285750" indent="-285750">
              <a:buFont typeface="Arial"/>
              <a:buChar char="•"/>
            </a:pPr>
            <a:r>
              <a:rPr lang="en-US" sz="2000" b="1" dirty="0" smtClean="0"/>
              <a:t>Soil restoration</a:t>
            </a:r>
          </a:p>
          <a:p>
            <a:pPr marL="285750" indent="-285750">
              <a:buFont typeface="Arial"/>
              <a:buChar char="•"/>
            </a:pPr>
            <a:r>
              <a:rPr lang="en-US" sz="2000" b="1" dirty="0" smtClean="0"/>
              <a:t>Carbon sequestration</a:t>
            </a:r>
          </a:p>
          <a:p>
            <a:pPr marL="285750" indent="-285750">
              <a:buFont typeface="Arial"/>
              <a:buChar char="•"/>
            </a:pPr>
            <a:r>
              <a:rPr lang="en-US" sz="2000" b="1" dirty="0" smtClean="0"/>
              <a:t>Natural noise dampening</a:t>
            </a:r>
          </a:p>
          <a:p>
            <a:pPr marL="285750" indent="-285750">
              <a:buFont typeface="Arial"/>
              <a:buChar char="•"/>
            </a:pPr>
            <a:r>
              <a:rPr lang="en-US" sz="2000" b="1" dirty="0" smtClean="0"/>
              <a:t>Oxygen generation</a:t>
            </a:r>
          </a:p>
          <a:p>
            <a:pPr marL="285750" indent="-285750">
              <a:buFont typeface="Arial"/>
              <a:buChar char="•"/>
            </a:pPr>
            <a:r>
              <a:rPr lang="en-US" sz="2000" b="1" dirty="0" smtClean="0"/>
              <a:t>Glare and solar radiation suppression</a:t>
            </a:r>
          </a:p>
          <a:p>
            <a:pPr marL="285750" indent="-285750">
              <a:buFont typeface="Arial"/>
              <a:buChar char="•"/>
            </a:pPr>
            <a:r>
              <a:rPr lang="en-US" sz="2000" b="1" dirty="0" smtClean="0"/>
              <a:t>Heat dissipation and temperature moderation</a:t>
            </a:r>
          </a:p>
          <a:p>
            <a:pPr marL="285750" indent="-285750">
              <a:buFont typeface="Arial"/>
              <a:buChar char="•"/>
            </a:pPr>
            <a:r>
              <a:rPr lang="en-US" sz="2000" b="1" dirty="0" smtClean="0"/>
              <a:t>Wildlife sanctuary</a:t>
            </a:r>
          </a:p>
          <a:p>
            <a:pPr marL="285750" indent="-285750">
              <a:buFont typeface="Arial"/>
              <a:buChar char="•"/>
            </a:pPr>
            <a:r>
              <a:rPr lang="en-US" sz="2000" b="1" dirty="0" smtClean="0"/>
              <a:t>Pollinator habitat</a:t>
            </a:r>
          </a:p>
        </p:txBody>
      </p:sp>
    </p:spTree>
    <p:extLst>
      <p:ext uri="{BB962C8B-B14F-4D97-AF65-F5344CB8AC3E}">
        <p14:creationId xmlns:p14="http://schemas.microsoft.com/office/powerpoint/2010/main" val="932322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0000"/>
                </a:solidFill>
                <a:latin typeface="+mn-lt"/>
              </a:rPr>
              <a:t>Oneka</a:t>
            </a:r>
            <a:r>
              <a:rPr lang="en-US" b="1" dirty="0" smtClean="0">
                <a:solidFill>
                  <a:srgbClr val="000000"/>
                </a:solidFill>
                <a:latin typeface="+mn-lt"/>
              </a:rPr>
              <a:t> Ridge Golf Course</a:t>
            </a:r>
            <a:endParaRPr lang="en-US" b="1" dirty="0">
              <a:solidFill>
                <a:srgbClr val="000000"/>
              </a:solidFill>
              <a:latin typeface="+mn-lt"/>
            </a:endParaRPr>
          </a:p>
        </p:txBody>
      </p:sp>
      <p:sp>
        <p:nvSpPr>
          <p:cNvPr id="3" name="Content Placeholder 2"/>
          <p:cNvSpPr>
            <a:spLocks noGrp="1"/>
          </p:cNvSpPr>
          <p:nvPr>
            <p:ph idx="1"/>
          </p:nvPr>
        </p:nvSpPr>
        <p:spPr>
          <a:xfrm>
            <a:off x="4953000" y="2476500"/>
            <a:ext cx="4038600" cy="3649663"/>
          </a:xfrm>
        </p:spPr>
        <p:txBody>
          <a:bodyPr/>
          <a:lstStyle/>
          <a:p>
            <a:pPr marL="0" indent="0">
              <a:buNone/>
            </a:pPr>
            <a:endParaRPr lang="en-US" dirty="0" smtClean="0"/>
          </a:p>
          <a:p>
            <a:r>
              <a:rPr lang="en-US" b="1" dirty="0" smtClean="0">
                <a:solidFill>
                  <a:srgbClr val="000000"/>
                </a:solidFill>
              </a:rPr>
              <a:t>Pollution mitigation</a:t>
            </a:r>
          </a:p>
          <a:p>
            <a:r>
              <a:rPr lang="en-US" b="1" dirty="0" smtClean="0">
                <a:solidFill>
                  <a:srgbClr val="000000"/>
                </a:solidFill>
              </a:rPr>
              <a:t>Groundwater recharge</a:t>
            </a:r>
          </a:p>
          <a:p>
            <a:r>
              <a:rPr lang="en-US" b="1" dirty="0" smtClean="0">
                <a:solidFill>
                  <a:srgbClr val="000000"/>
                </a:solidFill>
              </a:rPr>
              <a:t>Storm water reuse</a:t>
            </a:r>
          </a:p>
          <a:p>
            <a:r>
              <a:rPr lang="en-US" b="1" dirty="0" smtClean="0">
                <a:solidFill>
                  <a:srgbClr val="000000"/>
                </a:solidFill>
              </a:rPr>
              <a:t>Groundwater reduction</a:t>
            </a:r>
            <a:endParaRPr lang="en-US" b="1" dirty="0">
              <a:solidFill>
                <a:srgbClr val="000000"/>
              </a:solidFill>
            </a:endParaRPr>
          </a:p>
        </p:txBody>
      </p:sp>
      <p:pic>
        <p:nvPicPr>
          <p:cNvPr id="4" name="Picture 3" descr="Aerial View Oneka Ridge Golf Course" title="Aerial View Oneka Ridge Golf Course"/>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4648200" cy="3649980"/>
          </a:xfrm>
          <a:prstGeom prst="rect">
            <a:avLst/>
          </a:prstGeom>
          <a:noFill/>
          <a:ln>
            <a:noFill/>
          </a:ln>
        </p:spPr>
      </p:pic>
    </p:spTree>
    <p:extLst>
      <p:ext uri="{BB962C8B-B14F-4D97-AF65-F5344CB8AC3E}">
        <p14:creationId xmlns:p14="http://schemas.microsoft.com/office/powerpoint/2010/main" val="32347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mn-lt"/>
              </a:rPr>
              <a:t>Prestwick Golf Club</a:t>
            </a:r>
            <a:endParaRPr lang="en-US" b="1" dirty="0">
              <a:solidFill>
                <a:srgbClr val="000000"/>
              </a:solidFill>
              <a:latin typeface="+mn-lt"/>
            </a:endParaRPr>
          </a:p>
        </p:txBody>
      </p:sp>
      <p:sp>
        <p:nvSpPr>
          <p:cNvPr id="3" name="Content Placeholder 2"/>
          <p:cNvSpPr>
            <a:spLocks noGrp="1"/>
          </p:cNvSpPr>
          <p:nvPr>
            <p:ph idx="1"/>
          </p:nvPr>
        </p:nvSpPr>
        <p:spPr>
          <a:xfrm>
            <a:off x="5191125" y="2508250"/>
            <a:ext cx="3702050" cy="3820868"/>
          </a:xfrm>
        </p:spPr>
        <p:txBody>
          <a:bodyPr>
            <a:normAutofit lnSpcReduction="10000"/>
          </a:bodyPr>
          <a:lstStyle/>
          <a:p>
            <a:r>
              <a:rPr lang="en-US" b="1" dirty="0" smtClean="0">
                <a:solidFill>
                  <a:srgbClr val="000000"/>
                </a:solidFill>
              </a:rPr>
              <a:t>Highway </a:t>
            </a:r>
            <a:r>
              <a:rPr lang="en-US" b="1" dirty="0">
                <a:solidFill>
                  <a:srgbClr val="000000"/>
                </a:solidFill>
              </a:rPr>
              <a:t>expansion </a:t>
            </a:r>
            <a:r>
              <a:rPr lang="en-US" b="1" dirty="0" smtClean="0">
                <a:solidFill>
                  <a:srgbClr val="000000"/>
                </a:solidFill>
              </a:rPr>
              <a:t>project:</a:t>
            </a:r>
          </a:p>
          <a:p>
            <a:r>
              <a:rPr lang="en-US" b="1" dirty="0" smtClean="0">
                <a:solidFill>
                  <a:srgbClr val="000000"/>
                </a:solidFill>
              </a:rPr>
              <a:t>Storm water capture</a:t>
            </a:r>
          </a:p>
          <a:p>
            <a:r>
              <a:rPr lang="en-US" b="1" dirty="0" smtClean="0">
                <a:solidFill>
                  <a:srgbClr val="000000"/>
                </a:solidFill>
              </a:rPr>
              <a:t>Pollution mitigation</a:t>
            </a:r>
          </a:p>
          <a:p>
            <a:r>
              <a:rPr lang="en-US" b="1" dirty="0" smtClean="0">
                <a:solidFill>
                  <a:srgbClr val="000000"/>
                </a:solidFill>
              </a:rPr>
              <a:t>Groundwater reduction </a:t>
            </a:r>
          </a:p>
          <a:p>
            <a:r>
              <a:rPr lang="en-US" b="1" dirty="0" smtClean="0">
                <a:solidFill>
                  <a:srgbClr val="000000"/>
                </a:solidFill>
              </a:rPr>
              <a:t>Water reuse/irrigation </a:t>
            </a:r>
          </a:p>
          <a:p>
            <a:r>
              <a:rPr lang="en-US" b="1" dirty="0" smtClean="0">
                <a:solidFill>
                  <a:srgbClr val="000000"/>
                </a:solidFill>
              </a:rPr>
              <a:t>Up to 15 mg annually</a:t>
            </a:r>
            <a:endParaRPr lang="en-US" b="1" dirty="0">
              <a:solidFill>
                <a:srgbClr val="000000"/>
              </a:solidFill>
            </a:endParaRPr>
          </a:p>
        </p:txBody>
      </p:sp>
      <p:pic>
        <p:nvPicPr>
          <p:cNvPr id="4" name="Picture 3" descr="Aerial View Prestwick Golf Club" title="Aerial View Prestwick Golf Club"/>
          <p:cNvPicPr/>
          <p:nvPr/>
        </p:nvPicPr>
        <p:blipFill rotWithShape="1">
          <a:blip r:embed="rId2">
            <a:extLst>
              <a:ext uri="{28A0092B-C50C-407E-A947-70E740481C1C}">
                <a14:useLocalDpi xmlns:a14="http://schemas.microsoft.com/office/drawing/2010/main" val="0"/>
              </a:ext>
            </a:extLst>
          </a:blip>
          <a:srcRect t="7592" b="7441"/>
          <a:stretch/>
        </p:blipFill>
        <p:spPr bwMode="auto">
          <a:xfrm>
            <a:off x="231775" y="2371480"/>
            <a:ext cx="4778375" cy="3534020"/>
          </a:xfrm>
          <a:prstGeom prst="rect">
            <a:avLst/>
          </a:prstGeom>
          <a:noFill/>
          <a:ln>
            <a:noFill/>
          </a:ln>
        </p:spPr>
      </p:pic>
    </p:spTree>
    <p:extLst>
      <p:ext uri="{BB962C8B-B14F-4D97-AF65-F5344CB8AC3E}">
        <p14:creationId xmlns:p14="http://schemas.microsoft.com/office/powerpoint/2010/main" val="3132573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mn-lt"/>
              </a:rPr>
              <a:t>Eagle Valley Golf Club</a:t>
            </a:r>
            <a:endParaRPr lang="en-US" b="1" dirty="0">
              <a:solidFill>
                <a:srgbClr val="000000"/>
              </a:solidFill>
              <a:latin typeface="+mn-lt"/>
            </a:endParaRPr>
          </a:p>
        </p:txBody>
      </p:sp>
      <p:sp>
        <p:nvSpPr>
          <p:cNvPr id="3" name="Content Placeholder 2"/>
          <p:cNvSpPr>
            <a:spLocks noGrp="1"/>
          </p:cNvSpPr>
          <p:nvPr>
            <p:ph idx="1"/>
          </p:nvPr>
        </p:nvSpPr>
        <p:spPr>
          <a:xfrm>
            <a:off x="206375" y="1600200"/>
            <a:ext cx="8709025" cy="2797175"/>
          </a:xfrm>
        </p:spPr>
        <p:txBody>
          <a:bodyPr>
            <a:normAutofit/>
          </a:bodyPr>
          <a:lstStyle/>
          <a:p>
            <a:r>
              <a:rPr lang="en-US" b="1" dirty="0" smtClean="0">
                <a:solidFill>
                  <a:srgbClr val="000000"/>
                </a:solidFill>
              </a:rPr>
              <a:t>Highway </a:t>
            </a:r>
            <a:r>
              <a:rPr lang="en-US" b="1" dirty="0">
                <a:solidFill>
                  <a:srgbClr val="000000"/>
                </a:solidFill>
              </a:rPr>
              <a:t>expansion </a:t>
            </a:r>
            <a:r>
              <a:rPr lang="en-US" b="1" dirty="0" smtClean="0">
                <a:solidFill>
                  <a:srgbClr val="000000"/>
                </a:solidFill>
              </a:rPr>
              <a:t>project:</a:t>
            </a:r>
          </a:p>
          <a:p>
            <a:r>
              <a:rPr lang="en-US" b="1" dirty="0" smtClean="0">
                <a:solidFill>
                  <a:srgbClr val="000000"/>
                </a:solidFill>
              </a:rPr>
              <a:t>Storm water capture</a:t>
            </a:r>
          </a:p>
          <a:p>
            <a:r>
              <a:rPr lang="en-US" b="1" dirty="0" smtClean="0">
                <a:solidFill>
                  <a:srgbClr val="000000"/>
                </a:solidFill>
              </a:rPr>
              <a:t>Pollution mitigation </a:t>
            </a:r>
          </a:p>
          <a:p>
            <a:r>
              <a:rPr lang="en-US" b="1" dirty="0" smtClean="0">
                <a:solidFill>
                  <a:srgbClr val="000000"/>
                </a:solidFill>
              </a:rPr>
              <a:t>Groundwater reduction </a:t>
            </a:r>
          </a:p>
          <a:p>
            <a:r>
              <a:rPr lang="en-US" b="1" dirty="0" smtClean="0">
                <a:solidFill>
                  <a:srgbClr val="000000"/>
                </a:solidFill>
              </a:rPr>
              <a:t>Water reuse/irrigation </a:t>
            </a:r>
          </a:p>
        </p:txBody>
      </p:sp>
      <p:pic>
        <p:nvPicPr>
          <p:cNvPr id="5" name="Picture 4" descr="th.jpg&#10;Photo of Eagle Valley Golf Club" title="Photo of Eagle Valley Golf Clu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173" y="4397375"/>
            <a:ext cx="8481228" cy="2382844"/>
          </a:xfrm>
          <a:prstGeom prst="rect">
            <a:avLst/>
          </a:prstGeom>
        </p:spPr>
      </p:pic>
    </p:spTree>
    <p:extLst>
      <p:ext uri="{BB962C8B-B14F-4D97-AF65-F5344CB8AC3E}">
        <p14:creationId xmlns:p14="http://schemas.microsoft.com/office/powerpoint/2010/main" val="3272080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mn-lt"/>
              </a:rPr>
              <a:t>Oakdale Golf Club</a:t>
            </a:r>
            <a:endParaRPr lang="en-US" b="1" dirty="0">
              <a:solidFill>
                <a:srgbClr val="000000"/>
              </a:solidFill>
              <a:latin typeface="+mn-lt"/>
            </a:endParaRPr>
          </a:p>
        </p:txBody>
      </p:sp>
      <p:sp>
        <p:nvSpPr>
          <p:cNvPr id="3" name="Content Placeholder 2"/>
          <p:cNvSpPr>
            <a:spLocks noGrp="1"/>
          </p:cNvSpPr>
          <p:nvPr>
            <p:ph idx="1"/>
          </p:nvPr>
        </p:nvSpPr>
        <p:spPr>
          <a:xfrm>
            <a:off x="325312" y="1600200"/>
            <a:ext cx="3376246" cy="4525963"/>
          </a:xfrm>
        </p:spPr>
        <p:txBody>
          <a:bodyPr>
            <a:normAutofit/>
          </a:bodyPr>
          <a:lstStyle/>
          <a:p>
            <a:pPr marL="0" indent="0">
              <a:buNone/>
            </a:pPr>
            <a:r>
              <a:rPr lang="en-US" b="1" dirty="0" smtClean="0">
                <a:solidFill>
                  <a:srgbClr val="000000"/>
                </a:solidFill>
              </a:rPr>
              <a:t>Partnership with residents around Lake Allie to create a wastewater system (18,300 </a:t>
            </a:r>
            <a:r>
              <a:rPr lang="en-US" b="1" dirty="0" err="1" smtClean="0">
                <a:solidFill>
                  <a:srgbClr val="000000"/>
                </a:solidFill>
              </a:rPr>
              <a:t>gpd</a:t>
            </a:r>
            <a:r>
              <a:rPr lang="en-US" b="1" dirty="0" smtClean="0">
                <a:solidFill>
                  <a:srgbClr val="000000"/>
                </a:solidFill>
              </a:rPr>
              <a:t>) and supplement irrigation water</a:t>
            </a:r>
          </a:p>
          <a:p>
            <a:pPr marL="0" indent="0">
              <a:buNone/>
            </a:pPr>
            <a:endParaRPr lang="en-US" b="1" dirty="0" smtClean="0">
              <a:solidFill>
                <a:srgbClr val="000000"/>
              </a:solidFill>
            </a:endParaRPr>
          </a:p>
          <a:p>
            <a:pPr marL="0" indent="0">
              <a:buNone/>
            </a:pPr>
            <a:r>
              <a:rPr lang="en-US" b="1" dirty="0" smtClean="0">
                <a:solidFill>
                  <a:srgbClr val="000000"/>
                </a:solidFill>
              </a:rPr>
              <a:t>Groundwater use reduction</a:t>
            </a:r>
            <a:endParaRPr lang="en-US" b="1" dirty="0">
              <a:solidFill>
                <a:srgbClr val="000000"/>
              </a:solidFill>
            </a:endParaRPr>
          </a:p>
        </p:txBody>
      </p:sp>
      <p:pic>
        <p:nvPicPr>
          <p:cNvPr id="4" name="Picture 3" descr="Oakdale Golf Club" title="Oakdale Golf Club"/>
          <p:cNvPicPr/>
          <p:nvPr/>
        </p:nvPicPr>
        <p:blipFill rotWithShape="1">
          <a:blip r:embed="rId2">
            <a:extLst>
              <a:ext uri="{28A0092B-C50C-407E-A947-70E740481C1C}">
                <a14:useLocalDpi xmlns:a14="http://schemas.microsoft.com/office/drawing/2010/main" val="0"/>
              </a:ext>
            </a:extLst>
          </a:blip>
          <a:srcRect t="5226"/>
          <a:stretch/>
        </p:blipFill>
        <p:spPr bwMode="auto">
          <a:xfrm>
            <a:off x="3733800" y="1602154"/>
            <a:ext cx="5109210" cy="4181426"/>
          </a:xfrm>
          <a:prstGeom prst="rect">
            <a:avLst/>
          </a:prstGeom>
          <a:noFill/>
          <a:ln>
            <a:noFill/>
          </a:ln>
        </p:spPr>
      </p:pic>
    </p:spTree>
    <p:extLst>
      <p:ext uri="{BB962C8B-B14F-4D97-AF65-F5344CB8AC3E}">
        <p14:creationId xmlns:p14="http://schemas.microsoft.com/office/powerpoint/2010/main" val="161270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mn-lt"/>
              </a:rPr>
              <a:t>Oak Glen Golf Course</a:t>
            </a:r>
            <a:endParaRPr lang="en-US" b="1" dirty="0">
              <a:solidFill>
                <a:srgbClr val="000000"/>
              </a:solidFill>
              <a:latin typeface="+mn-lt"/>
            </a:endParaRPr>
          </a:p>
        </p:txBody>
      </p:sp>
      <p:sp>
        <p:nvSpPr>
          <p:cNvPr id="3" name="Content Placeholder 2"/>
          <p:cNvSpPr>
            <a:spLocks noGrp="1"/>
          </p:cNvSpPr>
          <p:nvPr>
            <p:ph idx="1"/>
          </p:nvPr>
        </p:nvSpPr>
        <p:spPr>
          <a:xfrm>
            <a:off x="457200" y="1825625"/>
            <a:ext cx="8229600" cy="4300538"/>
          </a:xfrm>
        </p:spPr>
        <p:txBody>
          <a:bodyPr/>
          <a:lstStyle/>
          <a:p>
            <a:r>
              <a:rPr lang="en-US" b="1" dirty="0" smtClean="0">
                <a:solidFill>
                  <a:srgbClr val="000000"/>
                </a:solidFill>
              </a:rPr>
              <a:t>Buffer and stream restoration</a:t>
            </a:r>
          </a:p>
          <a:p>
            <a:r>
              <a:rPr lang="en-US" b="1" dirty="0" smtClean="0">
                <a:solidFill>
                  <a:srgbClr val="000000"/>
                </a:solidFill>
              </a:rPr>
              <a:t>Environment enhancement</a:t>
            </a:r>
          </a:p>
          <a:p>
            <a:r>
              <a:rPr lang="en-US" b="1" dirty="0" smtClean="0">
                <a:solidFill>
                  <a:srgbClr val="000000"/>
                </a:solidFill>
              </a:rPr>
              <a:t>Trout habitat enrichment</a:t>
            </a:r>
          </a:p>
          <a:p>
            <a:r>
              <a:rPr lang="en-US" b="1" dirty="0" smtClean="0">
                <a:solidFill>
                  <a:srgbClr val="000000"/>
                </a:solidFill>
              </a:rPr>
              <a:t>Pollution mitigation</a:t>
            </a:r>
          </a:p>
          <a:p>
            <a:r>
              <a:rPr lang="en-US" b="1" dirty="0" smtClean="0">
                <a:solidFill>
                  <a:srgbClr val="000000"/>
                </a:solidFill>
              </a:rPr>
              <a:t>Erosion control</a:t>
            </a:r>
            <a:endParaRPr lang="en-US" b="1" dirty="0">
              <a:solidFill>
                <a:srgbClr val="000000"/>
              </a:solidFill>
            </a:endParaRPr>
          </a:p>
        </p:txBody>
      </p:sp>
      <p:pic>
        <p:nvPicPr>
          <p:cNvPr id="4" name="Picture 3" descr="1.jpg&#10;Golfer at Oak Glen Golf Course" title="Golfer at Oak Glen Golf Cour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12" y="4396485"/>
            <a:ext cx="9080388" cy="2286633"/>
          </a:xfrm>
          <a:prstGeom prst="rect">
            <a:avLst/>
          </a:prstGeom>
        </p:spPr>
      </p:pic>
    </p:spTree>
    <p:extLst>
      <p:ext uri="{BB962C8B-B14F-4D97-AF65-F5344CB8AC3E}">
        <p14:creationId xmlns:p14="http://schemas.microsoft.com/office/powerpoint/2010/main" val="354417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34722"/>
            <a:ext cx="7886700" cy="1325563"/>
          </a:xfrm>
        </p:spPr>
        <p:txBody>
          <a:bodyPr>
            <a:normAutofit/>
          </a:bodyPr>
          <a:lstStyle/>
          <a:p>
            <a:r>
              <a:rPr lang="en-US" sz="4000" b="1" dirty="0" smtClean="0">
                <a:solidFill>
                  <a:srgbClr val="000000"/>
                </a:solidFill>
                <a:latin typeface="+mn-lt"/>
              </a:rPr>
              <a:t>Gray water use at other golf destinations:</a:t>
            </a:r>
            <a:endParaRPr lang="en-US" sz="4000" b="1" dirty="0">
              <a:solidFill>
                <a:srgbClr val="000000"/>
              </a:solidFill>
              <a:latin typeface="+mn-lt"/>
            </a:endParaRPr>
          </a:p>
        </p:txBody>
      </p:sp>
      <p:sp>
        <p:nvSpPr>
          <p:cNvPr id="3" name="Content Placeholder 2"/>
          <p:cNvSpPr>
            <a:spLocks noGrp="1"/>
          </p:cNvSpPr>
          <p:nvPr>
            <p:ph idx="1"/>
          </p:nvPr>
        </p:nvSpPr>
        <p:spPr>
          <a:xfrm>
            <a:off x="628650" y="4590599"/>
            <a:ext cx="7886700" cy="2260626"/>
          </a:xfrm>
        </p:spPr>
        <p:txBody>
          <a:bodyPr/>
          <a:lstStyle/>
          <a:p>
            <a:r>
              <a:rPr lang="en-US" b="1" dirty="0" smtClean="0">
                <a:solidFill>
                  <a:srgbClr val="000000"/>
                </a:solidFill>
              </a:rPr>
              <a:t>The Meadows at Mystic Lake</a:t>
            </a:r>
          </a:p>
          <a:p>
            <a:r>
              <a:rPr lang="en-US" b="1" dirty="0" err="1" smtClean="0">
                <a:solidFill>
                  <a:srgbClr val="000000"/>
                </a:solidFill>
              </a:rPr>
              <a:t>Izaty’s</a:t>
            </a:r>
            <a:r>
              <a:rPr lang="en-US" b="1" dirty="0" smtClean="0">
                <a:solidFill>
                  <a:srgbClr val="000000"/>
                </a:solidFill>
              </a:rPr>
              <a:t> Golf and Resort</a:t>
            </a:r>
          </a:p>
          <a:p>
            <a:r>
              <a:rPr lang="en-US" b="1" dirty="0" smtClean="0">
                <a:solidFill>
                  <a:srgbClr val="000000"/>
                </a:solidFill>
              </a:rPr>
              <a:t>The Pines at Grandview Lodge – discontinued due to salt build up</a:t>
            </a:r>
            <a:endParaRPr lang="en-US" b="1" dirty="0">
              <a:solidFill>
                <a:srgbClr val="000000"/>
              </a:solidFill>
            </a:endParaRPr>
          </a:p>
        </p:txBody>
      </p:sp>
      <p:sp>
        <p:nvSpPr>
          <p:cNvPr id="4" name="TextBox 3"/>
          <p:cNvSpPr txBox="1"/>
          <p:nvPr/>
        </p:nvSpPr>
        <p:spPr>
          <a:xfrm>
            <a:off x="597981" y="599799"/>
            <a:ext cx="8181753" cy="2800767"/>
          </a:xfrm>
          <a:prstGeom prst="rect">
            <a:avLst/>
          </a:prstGeom>
          <a:noFill/>
        </p:spPr>
        <p:txBody>
          <a:bodyPr wrap="square" rtlCol="0">
            <a:spAutoFit/>
          </a:bodyPr>
          <a:lstStyle/>
          <a:p>
            <a:r>
              <a:rPr lang="en-US" sz="4000" b="1" dirty="0" smtClean="0"/>
              <a:t>Pollution mitigation , groundwater infiltration and supplemental irrigation:</a:t>
            </a:r>
          </a:p>
          <a:p>
            <a:pPr marL="285750" indent="-285750">
              <a:buFont typeface="Arial"/>
              <a:buChar char="•"/>
            </a:pPr>
            <a:r>
              <a:rPr lang="en-US" sz="2800" b="1" dirty="0" smtClean="0"/>
              <a:t>Keller Golf Club</a:t>
            </a:r>
          </a:p>
          <a:p>
            <a:pPr marL="285750" indent="-285750">
              <a:buFont typeface="Arial"/>
              <a:buChar char="•"/>
            </a:pPr>
            <a:r>
              <a:rPr lang="en-US" sz="2800" b="1" dirty="0" smtClean="0"/>
              <a:t>Forest Hills Golf Club</a:t>
            </a:r>
            <a:endParaRPr lang="en-US" sz="2800" b="1" dirty="0"/>
          </a:p>
        </p:txBody>
      </p:sp>
    </p:spTree>
    <p:extLst>
      <p:ext uri="{BB962C8B-B14F-4D97-AF65-F5344CB8AC3E}">
        <p14:creationId xmlns:p14="http://schemas.microsoft.com/office/powerpoint/2010/main" val="200118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722</TotalTime>
  <Words>566</Words>
  <Application>Microsoft Office PowerPoint</Application>
  <PresentationFormat>On-screen Show (4:3)</PresentationFormat>
  <Paragraphs>109</Paragraphs>
  <Slides>19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ＭＳ Ｐゴシック</vt:lpstr>
      <vt:lpstr>Arial</vt:lpstr>
      <vt:lpstr>Calibri</vt:lpstr>
      <vt:lpstr>Calibri Light</vt:lpstr>
      <vt:lpstr>Office Theme</vt:lpstr>
      <vt:lpstr>The Minnesota Golf Course  “A community's largest rain garden”</vt:lpstr>
      <vt:lpstr>Yes, golf needs and uses water</vt:lpstr>
      <vt:lpstr>The community’s largest rain garden</vt:lpstr>
      <vt:lpstr>Oneka Ridge Golf Course</vt:lpstr>
      <vt:lpstr>Prestwick Golf Club</vt:lpstr>
      <vt:lpstr>Eagle Valley Golf Club</vt:lpstr>
      <vt:lpstr>Oakdale Golf Club</vt:lpstr>
      <vt:lpstr>Oak Glen Golf Course</vt:lpstr>
      <vt:lpstr>Gray water use at other golf destinations:</vt:lpstr>
      <vt:lpstr>   With the support of the Board of Soil and Water Resources, Department of Natural Resources, Department of Agriculture, and University of Minnesota, golf has developed:  </vt:lpstr>
      <vt:lpstr>Investment in UMN Research</vt:lpstr>
      <vt:lpstr>PowerPoint Presentation</vt:lpstr>
      <vt:lpstr>PowerPoint Presentation</vt:lpstr>
      <vt:lpstr>PowerPoint Presentation</vt:lpstr>
      <vt:lpstr>PowerPoint Presentation</vt:lpstr>
      <vt:lpstr>PowerPoint Presentation</vt:lpstr>
      <vt:lpstr>PowerPoint Presentation</vt:lpstr>
      <vt:lpstr>  Golf has concerns about long term permit suspensions </vt:lpstr>
      <vt:lpstr>How can golf have assurance of limited water during times of a  business crippling drought crises?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Minnesota Golf Course “A community's largest rain garden”</dc:title>
  <dc:creator>John MacKenzie</dc:creator>
  <cp:lastModifiedBy>Kasey Gerkovich</cp:lastModifiedBy>
  <cp:revision>31</cp:revision>
  <cp:lastPrinted>2019-10-10T14:23:29Z</cp:lastPrinted>
  <dcterms:created xsi:type="dcterms:W3CDTF">2019-10-08T18:37:16Z</dcterms:created>
  <dcterms:modified xsi:type="dcterms:W3CDTF">2019-10-11T14:55:15Z</dcterms:modified>
</cp:coreProperties>
</file>